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710" r:id="rId4"/>
    <p:sldMasterId id="2147483822" r:id="rId5"/>
  </p:sldMasterIdLst>
  <p:notesMasterIdLst>
    <p:notesMasterId r:id="rId16"/>
  </p:notesMasterIdLst>
  <p:handoutMasterIdLst>
    <p:handoutMasterId r:id="rId17"/>
  </p:handoutMasterIdLst>
  <p:sldIdLst>
    <p:sldId id="756" r:id="rId6"/>
    <p:sldId id="764" r:id="rId7"/>
    <p:sldId id="792" r:id="rId8"/>
    <p:sldId id="805" r:id="rId9"/>
    <p:sldId id="791" r:id="rId10"/>
    <p:sldId id="775" r:id="rId11"/>
    <p:sldId id="797" r:id="rId12"/>
    <p:sldId id="808" r:id="rId13"/>
    <p:sldId id="810" r:id="rId14"/>
    <p:sldId id="758" r:id="rId15"/>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elle Borgen" initials="JB"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65"/>
    <a:srgbClr val="78BE21"/>
    <a:srgbClr val="00CC00"/>
    <a:srgbClr val="FF9900"/>
    <a:srgbClr val="9999FF"/>
    <a:srgbClr val="CC99FF"/>
    <a:srgbClr val="0D0D0D"/>
    <a:srgbClr val="B20738"/>
    <a:srgbClr val="000000"/>
    <a:srgbClr val="E8E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14" autoAdjust="0"/>
    <p:restoredTop sz="62773" autoAdjust="0"/>
  </p:normalViewPr>
  <p:slideViewPr>
    <p:cSldViewPr snapToGrid="0">
      <p:cViewPr varScale="1">
        <p:scale>
          <a:sx n="41" d="100"/>
          <a:sy n="41" d="100"/>
        </p:scale>
        <p:origin x="1162" y="2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2568"/>
    </p:cViewPr>
  </p:sorterViewPr>
  <p:notesViewPr>
    <p:cSldViewPr snapToGrid="0">
      <p:cViewPr varScale="1">
        <p:scale>
          <a:sx n="58" d="100"/>
          <a:sy n="58" d="100"/>
        </p:scale>
        <p:origin x="278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7"/>
          </a:xfrm>
          <a:prstGeom prst="rect">
            <a:avLst/>
          </a:prstGeom>
        </p:spPr>
        <p:txBody>
          <a:bodyPr vert="horz" lIns="92487" tIns="46244" rIns="92487" bIns="46244" rtlCol="0"/>
          <a:lstStyle>
            <a:lvl1pPr algn="l">
              <a:defRPr sz="1200">
                <a:latin typeface="NeueHaasGroteskText Std" panose="020B0504020202020204" pitchFamily="34" charset="0"/>
              </a:defRPr>
            </a:lvl1pPr>
          </a:lstStyle>
          <a:p>
            <a:endParaRPr lang="en-US" dirty="0"/>
          </a:p>
        </p:txBody>
      </p:sp>
      <p:sp>
        <p:nvSpPr>
          <p:cNvPr id="3" name="Date Placeholder 2"/>
          <p:cNvSpPr>
            <a:spLocks noGrp="1"/>
          </p:cNvSpPr>
          <p:nvPr>
            <p:ph type="dt" idx="1"/>
          </p:nvPr>
        </p:nvSpPr>
        <p:spPr>
          <a:xfrm>
            <a:off x="3936768" y="0"/>
            <a:ext cx="3011699" cy="463407"/>
          </a:xfrm>
          <a:prstGeom prst="rect">
            <a:avLst/>
          </a:prstGeom>
        </p:spPr>
        <p:txBody>
          <a:bodyPr vert="horz" lIns="92487" tIns="46244" rIns="92487" bIns="46244" rtlCol="0"/>
          <a:lstStyle>
            <a:lvl1pPr algn="r">
              <a:defRPr sz="1200">
                <a:latin typeface="NeueHaasGroteskText Std" panose="020B0504020202020204" pitchFamily="34" charset="0"/>
              </a:defRPr>
            </a:lvl1pPr>
          </a:lstStyle>
          <a:p>
            <a:fld id="{A50CD39D-89B0-4C68-805A-35C75A7C20C8}" type="datetimeFigureOut">
              <a:rPr lang="en-US" smtClean="0"/>
              <a:pPr/>
              <a:t>9/27/2018</a:t>
            </a:fld>
            <a:endParaRPr lang="en-US" dirty="0"/>
          </a:p>
        </p:txBody>
      </p:sp>
      <p:sp>
        <p:nvSpPr>
          <p:cNvPr id="4" name="Slide Image Placeholder 3"/>
          <p:cNvSpPr>
            <a:spLocks noGrp="1" noRot="1" noChangeAspect="1"/>
          </p:cNvSpPr>
          <p:nvPr>
            <p:ph type="sldImg" idx="2"/>
          </p:nvPr>
        </p:nvSpPr>
        <p:spPr>
          <a:xfrm>
            <a:off x="1398588" y="1154113"/>
            <a:ext cx="4152900" cy="3116262"/>
          </a:xfrm>
          <a:prstGeom prst="rect">
            <a:avLst/>
          </a:prstGeom>
          <a:noFill/>
          <a:ln w="12700">
            <a:solidFill>
              <a:prstClr val="black"/>
            </a:solidFill>
          </a:ln>
        </p:spPr>
        <p:txBody>
          <a:bodyPr vert="horz" lIns="92487" tIns="46244" rIns="92487" bIns="46244" rtlCol="0" anchor="ctr"/>
          <a:lstStyle/>
          <a:p>
            <a:endParaRPr lang="en-US" dirty="0"/>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87" tIns="46244" rIns="92487" bIns="46244"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772669"/>
            <a:ext cx="3011699" cy="463406"/>
          </a:xfrm>
          <a:prstGeom prst="rect">
            <a:avLst/>
          </a:prstGeom>
        </p:spPr>
        <p:txBody>
          <a:bodyPr vert="horz" lIns="92487" tIns="46244" rIns="92487" bIns="46244" rtlCol="0" anchor="b"/>
          <a:lstStyle>
            <a:lvl1pPr algn="l">
              <a:defRPr sz="1200">
                <a:latin typeface="NeueHaasGroteskText Std" panose="020B0504020202020204" pitchFamily="34" charset="0"/>
              </a:defRPr>
            </a:lvl1pPr>
          </a:lstStyle>
          <a:p>
            <a:endParaRPr lang="en-US" dirty="0"/>
          </a:p>
        </p:txBody>
      </p:sp>
      <p:sp>
        <p:nvSpPr>
          <p:cNvPr id="7" name="Slide Number Placeholder 6"/>
          <p:cNvSpPr>
            <a:spLocks noGrp="1"/>
          </p:cNvSpPr>
          <p:nvPr>
            <p:ph type="sldNum" sz="quarter" idx="5"/>
          </p:nvPr>
        </p:nvSpPr>
        <p:spPr>
          <a:xfrm>
            <a:off x="3936768" y="8772669"/>
            <a:ext cx="3011699" cy="463406"/>
          </a:xfrm>
          <a:prstGeom prst="rect">
            <a:avLst/>
          </a:prstGeom>
        </p:spPr>
        <p:txBody>
          <a:bodyPr vert="horz" lIns="92487" tIns="46244" rIns="92487" bIns="46244" rtlCol="0" anchor="b"/>
          <a:lstStyle>
            <a:lvl1pPr algn="r">
              <a:defRPr sz="1200">
                <a:latin typeface="NeueHaasGroteskText Std" panose="020B0504020202020204" pitchFamily="34" charset="0"/>
              </a:defRPr>
            </a:lvl1pPr>
          </a:lstStyle>
          <a:p>
            <a:fld id="{F9F08466-AEA7-4FC0-9459-6A32F61DA297}" type="slidenum">
              <a:rPr lang="en-US" smtClean="0"/>
              <a:pPr/>
              <a:t>‹#›</a:t>
            </a:fld>
            <a:endParaRPr lang="en-US" dirty="0"/>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NeueHaasGroteskText Std" panose="020B0504020202020204" pitchFamily="34" charset="0"/>
        <a:ea typeface="+mn-ea"/>
        <a:cs typeface="+mn-cs"/>
      </a:defRPr>
    </a:lvl1pPr>
    <a:lvl2pPr marL="457200" algn="l" defTabSz="914400" rtl="0" eaLnBrk="1" latinLnBrk="0" hangingPunct="1">
      <a:defRPr sz="1200" kern="1200">
        <a:solidFill>
          <a:schemeClr val="tx1"/>
        </a:solidFill>
        <a:latin typeface="NeueHaasGroteskText Std" panose="020B0504020202020204" pitchFamily="34" charset="0"/>
        <a:ea typeface="+mn-ea"/>
        <a:cs typeface="+mn-cs"/>
      </a:defRPr>
    </a:lvl2pPr>
    <a:lvl3pPr marL="914400" algn="l" defTabSz="914400" rtl="0" eaLnBrk="1" latinLnBrk="0" hangingPunct="1">
      <a:defRPr sz="1200" kern="1200">
        <a:solidFill>
          <a:schemeClr val="tx1"/>
        </a:solidFill>
        <a:latin typeface="NeueHaasGroteskText Std" panose="020B0504020202020204" pitchFamily="34" charset="0"/>
        <a:ea typeface="+mn-ea"/>
        <a:cs typeface="+mn-cs"/>
      </a:defRPr>
    </a:lvl3pPr>
    <a:lvl4pPr marL="1371600" algn="l" defTabSz="914400" rtl="0" eaLnBrk="1" latinLnBrk="0" hangingPunct="1">
      <a:defRPr sz="1200" kern="1200">
        <a:solidFill>
          <a:schemeClr val="tx1"/>
        </a:solidFill>
        <a:latin typeface="NeueHaasGroteskText Std" panose="020B0504020202020204" pitchFamily="34" charset="0"/>
        <a:ea typeface="+mn-ea"/>
        <a:cs typeface="+mn-cs"/>
      </a:defRPr>
    </a:lvl4pPr>
    <a:lvl5pPr marL="1828800" algn="l" defTabSz="914400" rtl="0" eaLnBrk="1" latinLnBrk="0" hangingPunct="1">
      <a:defRPr sz="1200" kern="1200">
        <a:solidFill>
          <a:schemeClr val="tx1"/>
        </a:solidFill>
        <a:latin typeface="NeueHaasGroteskText Std"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8588" y="1154113"/>
            <a:ext cx="4152900" cy="31162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a:t>
            </a:fld>
            <a:endParaRPr lang="en-US" dirty="0"/>
          </a:p>
        </p:txBody>
      </p:sp>
    </p:spTree>
    <p:extLst>
      <p:ext uri="{BB962C8B-B14F-4D97-AF65-F5344CB8AC3E}">
        <p14:creationId xmlns:p14="http://schemas.microsoft.com/office/powerpoint/2010/main" val="3512914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2</a:t>
            </a:fld>
            <a:endParaRPr lang="en-US" dirty="0"/>
          </a:p>
        </p:txBody>
      </p:sp>
    </p:spTree>
    <p:extLst>
      <p:ext uri="{BB962C8B-B14F-4D97-AF65-F5344CB8AC3E}">
        <p14:creationId xmlns:p14="http://schemas.microsoft.com/office/powerpoint/2010/main" val="3249879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2400" b="1" dirty="0" smtClean="0"/>
              <a:t>Crash data and reporting</a:t>
            </a:r>
            <a:r>
              <a:rPr lang="en-US" sz="2400" dirty="0" smtClean="0"/>
              <a:t>. Need to capture CAV crash data and CAV information.</a:t>
            </a:r>
          </a:p>
          <a:p>
            <a:pPr lvl="1"/>
            <a:r>
              <a:rPr lang="en-US" sz="2400" b="1" dirty="0" smtClean="0"/>
              <a:t>Failure to report</a:t>
            </a:r>
            <a:r>
              <a:rPr lang="en-US" sz="2400" dirty="0" smtClean="0"/>
              <a:t>. Some institutions are not reporting crashes. Need to policy to encourage collection of crash data.</a:t>
            </a:r>
          </a:p>
          <a:p>
            <a:pPr lvl="1"/>
            <a:r>
              <a:rPr lang="en-US" sz="2400" b="1" dirty="0" err="1" smtClean="0"/>
              <a:t>MnCrash</a:t>
            </a:r>
            <a:r>
              <a:rPr lang="en-US" sz="2400" dirty="0" smtClean="0"/>
              <a:t> could be updated and programmed to show level of vehicle.</a:t>
            </a:r>
          </a:p>
          <a:p>
            <a:pPr lvl="1"/>
            <a:r>
              <a:rPr lang="en-US" sz="2400" b="1" dirty="0" smtClean="0"/>
              <a:t>Training</a:t>
            </a:r>
            <a:r>
              <a:rPr lang="en-US" sz="2400" dirty="0" smtClean="0"/>
              <a:t>. Need to train peace officers to enter crash data.</a:t>
            </a:r>
          </a:p>
          <a:p>
            <a:pPr lvl="1"/>
            <a:r>
              <a:rPr lang="en-US" sz="2400" b="1" dirty="0" smtClean="0"/>
              <a:t>VMT</a:t>
            </a:r>
            <a:r>
              <a:rPr lang="en-US" sz="2400" dirty="0" smtClean="0"/>
              <a:t>. Need to begin capturing number of vehicle miles travelled (VMT) for each CAV.  How do we get odometer readings?</a:t>
            </a:r>
          </a:p>
          <a:p>
            <a:pPr lvl="0"/>
            <a:r>
              <a:rPr lang="en-US" sz="2000" b="1" dirty="0" smtClean="0"/>
              <a:t>AV used during crash? </a:t>
            </a:r>
            <a:r>
              <a:rPr lang="en-US" sz="2000" dirty="0" smtClean="0"/>
              <a:t>Need to know what systems were operating in the CAV before, during, and after a crash. </a:t>
            </a:r>
          </a:p>
          <a:p>
            <a:pPr lvl="1"/>
            <a:r>
              <a:rPr lang="en-US" sz="2000" b="1" dirty="0" smtClean="0"/>
              <a:t>Need NHTSA leadership</a:t>
            </a:r>
            <a:r>
              <a:rPr lang="en-US" sz="2000" dirty="0" smtClean="0"/>
              <a:t>. Currently there is no national leadership on CAV crash data collection. State could work with NHTSA which should take a leadership role in crash reporting.</a:t>
            </a:r>
          </a:p>
          <a:p>
            <a:pPr lvl="1"/>
            <a:r>
              <a:rPr lang="en-US" sz="2000" b="1" dirty="0" smtClean="0"/>
              <a:t>Crash investigations for human driver and CAV</a:t>
            </a:r>
            <a:r>
              <a:rPr lang="en-US" sz="2000" dirty="0" smtClean="0"/>
              <a:t>. Peace officers have to plug bale into CAV to capture crash data. Should also ask human driver/occupant their recollection of occurred on sight.</a:t>
            </a:r>
          </a:p>
          <a:p>
            <a:pPr lvl="1"/>
            <a:r>
              <a:rPr lang="en-US" sz="2000" b="1" dirty="0" smtClean="0"/>
              <a:t>New models/software challenges</a:t>
            </a:r>
            <a:r>
              <a:rPr lang="en-US" sz="2000" dirty="0" smtClean="0"/>
              <a:t>. Enforcement faces challenges in having to get new cables for new car models every year. Cables are used to plug into vehicles after collision to obtain data.</a:t>
            </a:r>
          </a:p>
          <a:p>
            <a:pPr lvl="1"/>
            <a:r>
              <a:rPr lang="en-US" sz="2000" b="1" dirty="0" smtClean="0"/>
              <a:t>State</a:t>
            </a:r>
            <a:r>
              <a:rPr lang="en-US" sz="2000" dirty="0" smtClean="0"/>
              <a:t> has to decide what, if any, data it wants to collect.</a:t>
            </a:r>
          </a:p>
          <a:p>
            <a:pPr lvl="1"/>
            <a:r>
              <a:rPr lang="en-US" sz="2000" b="1" dirty="0" smtClean="0"/>
              <a:t>Data</a:t>
            </a:r>
            <a:r>
              <a:rPr lang="en-US" sz="2000" dirty="0" smtClean="0"/>
              <a:t> can help educate public to accept technology.</a:t>
            </a:r>
          </a:p>
          <a:p>
            <a:pPr lvl="0"/>
            <a:endParaRPr lang="en-US" sz="2400" dirty="0" smtClean="0"/>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5</a:t>
            </a:fld>
            <a:endParaRPr lang="en-US" dirty="0"/>
          </a:p>
        </p:txBody>
      </p:sp>
    </p:spTree>
    <p:extLst>
      <p:ext uri="{BB962C8B-B14F-4D97-AF65-F5344CB8AC3E}">
        <p14:creationId xmlns:p14="http://schemas.microsoft.com/office/powerpoint/2010/main" val="455568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2400" b="1" dirty="0" smtClean="0"/>
              <a:t>Training and education</a:t>
            </a:r>
            <a:r>
              <a:rPr lang="en-US" sz="2400" dirty="0" smtClean="0"/>
              <a:t>. Minnesota should study, review, and revise whether any training for CAV is required.</a:t>
            </a:r>
          </a:p>
          <a:p>
            <a:pPr lvl="1"/>
            <a:r>
              <a:rPr lang="en-US" sz="2400" b="1" dirty="0" smtClean="0"/>
              <a:t>Trainers and clinics</a:t>
            </a:r>
            <a:r>
              <a:rPr lang="en-US" sz="2400" dirty="0" smtClean="0"/>
              <a:t>. Need trainers and technology clinics.</a:t>
            </a:r>
          </a:p>
          <a:p>
            <a:pPr lvl="1"/>
            <a:r>
              <a:rPr lang="en-US" sz="2400" b="1" dirty="0" smtClean="0"/>
              <a:t>Use existing programs</a:t>
            </a:r>
            <a:r>
              <a:rPr lang="en-US" sz="2400" dirty="0" smtClean="0"/>
              <a:t>. Could use </a:t>
            </a:r>
            <a:r>
              <a:rPr lang="en-US" sz="2400" dirty="0" err="1" smtClean="0"/>
              <a:t>CarFit</a:t>
            </a:r>
            <a:r>
              <a:rPr lang="en-US" sz="2400" dirty="0" smtClean="0"/>
              <a:t> (for older adults) and child safety passenger clinics as models.</a:t>
            </a:r>
          </a:p>
          <a:p>
            <a:pPr lvl="1"/>
            <a:r>
              <a:rPr lang="en-US" sz="2400" b="1" dirty="0" smtClean="0"/>
              <a:t>Auto manufacturers </a:t>
            </a:r>
            <a:r>
              <a:rPr lang="en-US" sz="2400" dirty="0" smtClean="0"/>
              <a:t>currently not responsible for training.</a:t>
            </a:r>
          </a:p>
          <a:p>
            <a:pPr lvl="1"/>
            <a:r>
              <a:rPr lang="en-US" sz="2400" b="1" dirty="0" smtClean="0"/>
              <a:t>Insurance incentives</a:t>
            </a:r>
            <a:r>
              <a:rPr lang="en-US" sz="2400" dirty="0" smtClean="0"/>
              <a:t>. Could work with insurance industry to offer insurance discounts if individuals attend CAV training/safety clinics.</a:t>
            </a:r>
          </a:p>
          <a:p>
            <a:pPr lvl="1"/>
            <a:r>
              <a:rPr lang="en-US" sz="2400" b="1" dirty="0" smtClean="0"/>
              <a:t>Driver’s Ed Manual</a:t>
            </a:r>
            <a:r>
              <a:rPr lang="en-US" sz="2400" dirty="0" smtClean="0"/>
              <a:t>. Currently silent on CAV. Need to work with DPS Driver and Vehicle Services to reformat the content.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6</a:t>
            </a:fld>
            <a:endParaRPr lang="en-US" dirty="0"/>
          </a:p>
        </p:txBody>
      </p:sp>
    </p:spTree>
    <p:extLst>
      <p:ext uri="{BB962C8B-B14F-4D97-AF65-F5344CB8AC3E}">
        <p14:creationId xmlns:p14="http://schemas.microsoft.com/office/powerpoint/2010/main" val="3119158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2000" b="1" dirty="0" smtClean="0"/>
          </a:p>
          <a:p>
            <a:pPr lvl="0"/>
            <a:r>
              <a:rPr lang="en-US" sz="2000" b="1" dirty="0" smtClean="0"/>
              <a:t>Risk</a:t>
            </a:r>
            <a:r>
              <a:rPr lang="en-US" sz="2000" dirty="0" smtClean="0"/>
              <a:t>. Need to learn how to talk about risk. The level of public trust in CAV decreases with crashes. </a:t>
            </a:r>
          </a:p>
          <a:p>
            <a:pPr lvl="1"/>
            <a:r>
              <a:rPr lang="en-US" sz="2000" b="1" dirty="0" smtClean="0"/>
              <a:t>Leverage our knowledge</a:t>
            </a:r>
            <a:r>
              <a:rPr lang="en-US" sz="2000" dirty="0" smtClean="0"/>
              <a:t>. How do we use our knowledge of CAV to help people understand and accept this technology?</a:t>
            </a:r>
          </a:p>
          <a:p>
            <a:pPr lvl="1"/>
            <a:r>
              <a:rPr lang="en-US" sz="2000" b="1" dirty="0" smtClean="0"/>
              <a:t>Surveys</a:t>
            </a:r>
            <a:r>
              <a:rPr lang="en-US" sz="2000" dirty="0" smtClean="0"/>
              <a:t>. Could have regular public surveys to gauge understanding of CAV.</a:t>
            </a:r>
          </a:p>
          <a:p>
            <a:pPr lvl="1"/>
            <a:r>
              <a:rPr lang="en-US" sz="2000" b="1" dirty="0" smtClean="0"/>
              <a:t>Public demonstrations</a:t>
            </a:r>
            <a:r>
              <a:rPr lang="en-US" sz="2000" dirty="0" smtClean="0"/>
              <a:t>. Engage with the public through testing and demonstrations. They need to see and feel these vehicles.</a:t>
            </a:r>
          </a:p>
          <a:p>
            <a:pPr lvl="1"/>
            <a:r>
              <a:rPr lang="en-US" sz="2000" b="1" dirty="0" smtClean="0"/>
              <a:t>Data</a:t>
            </a:r>
            <a:r>
              <a:rPr lang="en-US" sz="2000" dirty="0" smtClean="0"/>
              <a:t> can help educate public to accept technology.</a:t>
            </a:r>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7</a:t>
            </a:fld>
            <a:endParaRPr lang="en-US" dirty="0"/>
          </a:p>
        </p:txBody>
      </p:sp>
    </p:spTree>
    <p:extLst>
      <p:ext uri="{BB962C8B-B14F-4D97-AF65-F5344CB8AC3E}">
        <p14:creationId xmlns:p14="http://schemas.microsoft.com/office/powerpoint/2010/main" val="1668967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dirty="0" smtClean="0"/>
              <a:t>Policies that support vulnerable road users and situations</a:t>
            </a:r>
            <a:r>
              <a:rPr lang="en-US" sz="2000" dirty="0" smtClean="0"/>
              <a:t>. Support drivers to safe mobile mobility, especially in areas where driving conditions are difficult. Need to be aware of disadvantaged drivers, including</a:t>
            </a:r>
          </a:p>
          <a:p>
            <a:pPr lvl="1"/>
            <a:r>
              <a:rPr lang="en-US" sz="2000" b="1" dirty="0" smtClean="0"/>
              <a:t>Elderly and aging drivers</a:t>
            </a:r>
            <a:r>
              <a:rPr lang="en-US" sz="2000" dirty="0" smtClean="0"/>
              <a:t>. With population demographics, the State will se increasingly older drivers.</a:t>
            </a:r>
          </a:p>
          <a:p>
            <a:pPr lvl="1"/>
            <a:r>
              <a:rPr lang="en-US" sz="2000" b="1" dirty="0" smtClean="0"/>
              <a:t>Truck drivers </a:t>
            </a:r>
            <a:r>
              <a:rPr lang="en-US" sz="2000" dirty="0" smtClean="0"/>
              <a:t>and challenges with stopping time. Average age of truckers is 55 so this overlaps with aging population. </a:t>
            </a:r>
          </a:p>
          <a:p>
            <a:pPr lvl="1"/>
            <a:r>
              <a:rPr lang="en-US" sz="2000" b="1" dirty="0" smtClean="0"/>
              <a:t>Work zones</a:t>
            </a:r>
            <a:r>
              <a:rPr lang="en-US" sz="2000" dirty="0" smtClean="0"/>
              <a:t>;</a:t>
            </a:r>
          </a:p>
          <a:p>
            <a:pPr lvl="1"/>
            <a:r>
              <a:rPr lang="en-US" sz="2000" b="1" dirty="0" smtClean="0"/>
              <a:t>Transit</a:t>
            </a:r>
            <a:r>
              <a:rPr lang="en-US" sz="2000" dirty="0" smtClean="0"/>
              <a:t> users, </a:t>
            </a:r>
            <a:r>
              <a:rPr lang="en-US" sz="2000" b="1" dirty="0" smtClean="0"/>
              <a:t>bicyclists</a:t>
            </a:r>
            <a:r>
              <a:rPr lang="en-US" sz="2000" dirty="0" smtClean="0"/>
              <a:t>, and </a:t>
            </a:r>
            <a:r>
              <a:rPr lang="en-US" sz="2000" b="1" dirty="0" smtClean="0"/>
              <a:t>pedestrians</a:t>
            </a:r>
            <a:r>
              <a:rPr lang="en-US" sz="2000" dirty="0" smtClean="0"/>
              <a:t>.</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2000" dirty="0" smtClean="0"/>
              <a:t>Need technology that can help both human drivers and machine vision. </a:t>
            </a:r>
          </a:p>
          <a:p>
            <a:pPr lvl="1"/>
            <a:endParaRPr lang="en-US" sz="2000" dirty="0" smtClean="0"/>
          </a:p>
          <a:p>
            <a:r>
              <a:rPr lang="en-US" sz="2000" b="1" dirty="0" smtClean="0"/>
              <a:t>Dynamic/smart traffic signs </a:t>
            </a:r>
            <a:r>
              <a:rPr lang="en-US" sz="2000" dirty="0" smtClean="0"/>
              <a:t>could intervene/provide guidance to road users.</a:t>
            </a:r>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8</a:t>
            </a:fld>
            <a:endParaRPr lang="en-US" dirty="0"/>
          </a:p>
        </p:txBody>
      </p:sp>
    </p:spTree>
    <p:extLst>
      <p:ext uri="{BB962C8B-B14F-4D97-AF65-F5344CB8AC3E}">
        <p14:creationId xmlns:p14="http://schemas.microsoft.com/office/powerpoint/2010/main" val="3489164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dirty="0" smtClean="0"/>
              <a:t>Work group needed to evaluate MN statutes and rules (e.g., platooning and following distances).</a:t>
            </a:r>
            <a:endParaRPr lang="en-US" sz="1100" dirty="0" smtClean="0"/>
          </a:p>
          <a:p>
            <a:pPr lvl="0"/>
            <a:r>
              <a:rPr lang="en-US" sz="1200" dirty="0" smtClean="0"/>
              <a:t>Platooning and AV testing. Testing in closed systems. Promote seasonal testing.  </a:t>
            </a:r>
            <a:endParaRPr lang="en-US" sz="1100" dirty="0" smtClean="0"/>
          </a:p>
          <a:p>
            <a:r>
              <a:rPr lang="en-US" sz="1200" dirty="0" smtClean="0"/>
              <a:t>Following distance needs to be define.</a:t>
            </a:r>
            <a:endParaRPr lang="en-US" dirty="0" smtClean="0"/>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9</a:t>
            </a:fld>
            <a:endParaRPr lang="en-US" dirty="0"/>
          </a:p>
        </p:txBody>
      </p:sp>
    </p:spTree>
    <p:extLst>
      <p:ext uri="{BB962C8B-B14F-4D97-AF65-F5344CB8AC3E}">
        <p14:creationId xmlns:p14="http://schemas.microsoft.com/office/powerpoint/2010/main" val="3508014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10</a:t>
            </a:fld>
            <a:endParaRPr lang="en-US" dirty="0"/>
          </a:p>
        </p:txBody>
      </p:sp>
    </p:spTree>
    <p:extLst>
      <p:ext uri="{BB962C8B-B14F-4D97-AF65-F5344CB8AC3E}">
        <p14:creationId xmlns:p14="http://schemas.microsoft.com/office/powerpoint/2010/main" val="6347045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a:t>Click to enter the slideshow title</a:t>
            </a:r>
          </a:p>
        </p:txBody>
      </p:sp>
      <p:sp>
        <p:nvSpPr>
          <p:cNvPr id="3" name="Rectangle 2"/>
          <p:cNvSpPr/>
          <p:nvPr userDrawn="1"/>
        </p:nvSpPr>
        <p:spPr>
          <a:xfrm>
            <a:off x="0" y="5387789"/>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12" name="Text Placeholder 10"/>
          <p:cNvSpPr>
            <a:spLocks noGrp="1"/>
          </p:cNvSpPr>
          <p:nvPr>
            <p:ph type="body" sz="quarter" idx="14" hasCustomPrompt="1"/>
          </p:nvPr>
        </p:nvSpPr>
        <p:spPr>
          <a:xfrm>
            <a:off x="2101852" y="5644884"/>
            <a:ext cx="4940300"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t>9/27/2018</a:t>
            </a:fld>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8"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9638" y="1842964"/>
            <a:ext cx="5324726" cy="632012"/>
          </a:xfrm>
          <a:prstGeom prst="rect">
            <a:avLst/>
          </a:prstGeom>
        </p:spPr>
      </p:pic>
    </p:spTree>
    <p:extLst>
      <p:ext uri="{BB962C8B-B14F-4D97-AF65-F5344CB8AC3E}">
        <p14:creationId xmlns:p14="http://schemas.microsoft.com/office/powerpoint/2010/main" val="3697389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a:t>Click to enter the slideshow title</a:t>
            </a:r>
          </a:p>
        </p:txBody>
      </p:sp>
      <p:sp>
        <p:nvSpPr>
          <p:cNvPr id="3" name="Rectangle 2"/>
          <p:cNvSpPr/>
          <p:nvPr userDrawn="1"/>
        </p:nvSpPr>
        <p:spPr>
          <a:xfrm>
            <a:off x="0" y="5387789"/>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12" name="Text Placeholder 10"/>
          <p:cNvSpPr>
            <a:spLocks noGrp="1"/>
          </p:cNvSpPr>
          <p:nvPr>
            <p:ph type="body" sz="quarter" idx="14" hasCustomPrompt="1"/>
          </p:nvPr>
        </p:nvSpPr>
        <p:spPr>
          <a:xfrm>
            <a:off x="2101852" y="5644884"/>
            <a:ext cx="4940300"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t>9/27/2018</a:t>
            </a:fld>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10"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5233" y="2118359"/>
            <a:ext cx="5843117" cy="692362"/>
          </a:xfrm>
          <a:prstGeom prst="rect">
            <a:avLst/>
          </a:prstGeom>
        </p:spPr>
      </p:pic>
    </p:spTree>
    <p:extLst>
      <p:ext uri="{BB962C8B-B14F-4D97-AF65-F5344CB8AC3E}">
        <p14:creationId xmlns:p14="http://schemas.microsoft.com/office/powerpoint/2010/main" val="3368119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9144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2"/>
          <p:cNvSpPr/>
          <p:nvPr userDrawn="1"/>
        </p:nvSpPr>
        <p:spPr>
          <a:xfrm>
            <a:off x="0" y="4773022"/>
            <a:ext cx="9144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12" name="Text Placeholder 10"/>
          <p:cNvSpPr>
            <a:spLocks noGrp="1"/>
          </p:cNvSpPr>
          <p:nvPr>
            <p:ph type="body" sz="quarter" idx="14" hasCustomPrompt="1"/>
          </p:nvPr>
        </p:nvSpPr>
        <p:spPr>
          <a:xfrm>
            <a:off x="2101852" y="5041204"/>
            <a:ext cx="4940300" cy="1097128"/>
          </a:xfrm>
        </p:spPr>
        <p:txBody>
          <a:bodyPr>
            <a:normAutofit/>
          </a:bodyPr>
          <a:lstStyle>
            <a:lvl1pPr marL="0" indent="0" algn="ctr">
              <a:spcBef>
                <a:spcPts val="0"/>
              </a:spcBef>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9" name="Footer Placeholder 4"/>
          <p:cNvSpPr>
            <a:spLocks noGrp="1"/>
          </p:cNvSpPr>
          <p:nvPr>
            <p:ph type="ftr" sz="quarter" idx="3"/>
          </p:nvPr>
        </p:nvSpPr>
        <p:spPr>
          <a:xfrm>
            <a:off x="4690172" y="6138335"/>
            <a:ext cx="4190735" cy="365125"/>
          </a:xfrm>
          <a:prstGeom prst="rect">
            <a:avLst/>
          </a:prstGeom>
        </p:spPr>
        <p:txBody>
          <a:bodyPr anchor="b"/>
          <a:lstStyle>
            <a:lvl1pPr algn="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6" name="Picture Placeholder 5"/>
          <p:cNvSpPr>
            <a:spLocks noGrp="1"/>
          </p:cNvSpPr>
          <p:nvPr>
            <p:ph type="pic" sz="quarter" idx="17"/>
          </p:nvPr>
        </p:nvSpPr>
        <p:spPr>
          <a:xfrm>
            <a:off x="0" y="0"/>
            <a:ext cx="9144000" cy="3380732"/>
          </a:xfrm>
        </p:spPr>
        <p:txBody>
          <a:bodyPr/>
          <a:lstStyle/>
          <a:p>
            <a:endParaRPr lang="en-US" dirty="0"/>
          </a:p>
        </p:txBody>
      </p:sp>
      <p:pic>
        <p:nvPicPr>
          <p:cNvPr id="8"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8553" y="6089345"/>
            <a:ext cx="3109319" cy="368429"/>
          </a:xfrm>
          <a:prstGeom prst="rect">
            <a:avLst/>
          </a:prstGeom>
        </p:spPr>
      </p:pic>
    </p:spTree>
    <p:extLst>
      <p:ext uri="{BB962C8B-B14F-4D97-AF65-F5344CB8AC3E}">
        <p14:creationId xmlns:p14="http://schemas.microsoft.com/office/powerpoint/2010/main" val="1788824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Agenda</a:t>
            </a:r>
          </a:p>
        </p:txBody>
      </p:sp>
      <p:sp>
        <p:nvSpPr>
          <p:cNvPr id="12" name="Table Placeholder 9"/>
          <p:cNvSpPr>
            <a:spLocks noGrp="1"/>
          </p:cNvSpPr>
          <p:nvPr>
            <p:ph type="tbl" sz="quarter" idx="13"/>
          </p:nvPr>
        </p:nvSpPr>
        <p:spPr>
          <a:xfrm>
            <a:off x="628650" y="1335089"/>
            <a:ext cx="7886700" cy="4841875"/>
          </a:xfrm>
        </p:spPr>
        <p:txBody>
          <a:bodyPr/>
          <a:lstStyle/>
          <a:p>
            <a:endParaRPr lang="en-US" dirty="0"/>
          </a:p>
        </p:txBody>
      </p:sp>
      <p:sp>
        <p:nvSpPr>
          <p:cNvPr id="4" name="Date Placeholder 3"/>
          <p:cNvSpPr>
            <a:spLocks noGrp="1"/>
          </p:cNvSpPr>
          <p:nvPr>
            <p:ph type="dt" sz="half" idx="10"/>
          </p:nvPr>
        </p:nvSpPr>
        <p:spPr/>
        <p:txBody>
          <a:bodyPr/>
          <a:lstStyle/>
          <a:p>
            <a:fld id="{9A198C9B-0587-4A1E-9E03-E4C9FE222F08}" type="datetime1">
              <a:rPr lang="en-US" smtClean="0"/>
              <a:t>9/27/2018</a:t>
            </a:fld>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679964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1"/>
          </a:solidFill>
        </p:spPr>
        <p:txBody>
          <a:bodyPr anchor="ctr">
            <a:normAutofit/>
          </a:bodyPr>
          <a:lstStyle>
            <a:lvl1pPr algn="ctr">
              <a:defRPr sz="3600">
                <a:solidFill>
                  <a:schemeClr val="bg1"/>
                </a:solidFill>
              </a:defRPr>
            </a:lvl1pPr>
          </a:lstStyle>
          <a:p>
            <a:r>
              <a:rPr lang="en-US" dirty="0"/>
              <a:t>Click to edit section title</a:t>
            </a:r>
          </a:p>
        </p:txBody>
      </p:sp>
      <p:sp>
        <p:nvSpPr>
          <p:cNvPr id="3" name="Rectangle 2"/>
          <p:cNvSpPr/>
          <p:nvPr userDrawn="1"/>
        </p:nvSpPr>
        <p:spPr>
          <a:xfrm>
            <a:off x="0" y="5387789"/>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12" name="Text Placeholder 10"/>
          <p:cNvSpPr>
            <a:spLocks noGrp="1"/>
          </p:cNvSpPr>
          <p:nvPr>
            <p:ph type="body" sz="quarter" idx="14" hasCustomPrompt="1"/>
          </p:nvPr>
        </p:nvSpPr>
        <p:spPr>
          <a:xfrm>
            <a:off x="2101852" y="5644884"/>
            <a:ext cx="4940300" cy="440970"/>
          </a:xfrm>
        </p:spPr>
        <p:txBody>
          <a:bodyPr>
            <a:normAutofit/>
          </a:bodyPr>
          <a:lstStyle>
            <a:lvl1pPr marL="0" indent="0" algn="ctr">
              <a:buNone/>
              <a:defRPr sz="1800" baseline="0"/>
            </a:lvl1pPr>
          </a:lstStyle>
          <a:p>
            <a:r>
              <a:rPr lang="en-US" sz="1800" dirty="0" err="1"/>
              <a:t>Firstname</a:t>
            </a:r>
            <a:r>
              <a:rPr lang="en-US" sz="1800" dirty="0"/>
              <a:t> </a:t>
            </a:r>
            <a:r>
              <a:rPr lang="en-US" sz="1800" dirty="0" err="1"/>
              <a:t>Lastname</a:t>
            </a:r>
            <a:r>
              <a:rPr lang="en-US" sz="1800" dirty="0"/>
              <a:t> | Job Title</a:t>
            </a:r>
          </a:p>
        </p:txBody>
      </p:sp>
      <p:sp>
        <p:nvSpPr>
          <p:cNvPr id="11" name="Picture Placeholder 2"/>
          <p:cNvSpPr>
            <a:spLocks noGrp="1"/>
          </p:cNvSpPr>
          <p:nvPr>
            <p:ph type="pic" sz="quarter" idx="13" hasCustomPrompt="1"/>
          </p:nvPr>
        </p:nvSpPr>
        <p:spPr>
          <a:xfrm>
            <a:off x="0" y="1789113"/>
            <a:ext cx="9144000" cy="2298700"/>
          </a:xfrm>
        </p:spPr>
        <p:txBody>
          <a:bodyPr/>
          <a:lstStyle/>
          <a:p>
            <a:r>
              <a:rPr lang="en-US" dirty="0"/>
              <a:t>Click Icon to add picture</a:t>
            </a:r>
          </a:p>
        </p:txBody>
      </p:sp>
      <p:sp>
        <p:nvSpPr>
          <p:cNvPr id="18" name="Date Placeholder 17"/>
          <p:cNvSpPr>
            <a:spLocks noGrp="1"/>
          </p:cNvSpPr>
          <p:nvPr>
            <p:ph type="dt" sz="half" idx="15"/>
          </p:nvPr>
        </p:nvSpPr>
        <p:spPr/>
        <p:txBody>
          <a:bodyPr/>
          <a:lstStyle/>
          <a:p>
            <a:fld id="{A8CA1A9B-139F-4606-AD0A-F3253110DAE5}" type="datetime1">
              <a:rPr lang="en-US" smtClean="0"/>
              <a:t>9/27/2018</a:t>
            </a:fld>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14"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8938" y="812678"/>
            <a:ext cx="3109319" cy="368429"/>
          </a:xfrm>
          <a:prstGeom prst="rect">
            <a:avLst/>
          </a:prstGeom>
        </p:spPr>
      </p:pic>
    </p:spTree>
    <p:extLst>
      <p:ext uri="{BB962C8B-B14F-4D97-AF65-F5344CB8AC3E}">
        <p14:creationId xmlns:p14="http://schemas.microsoft.com/office/powerpoint/2010/main" val="208225022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532499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7"/>
            <a:ext cx="3736086"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69536" y="1594627"/>
            <a:ext cx="3845814"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7C198DD1-C477-482D-A126-3FBDD1778E48}" type="datetime1">
              <a:rPr lang="en-US" smtClean="0"/>
              <a:t>9/27/2018</a:t>
            </a:fld>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
        <p:nvSpPr>
          <p:cNvPr id="10" name="Rectangle 9"/>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accent2"/>
              </a:solidFill>
            </a:endParaRPr>
          </a:p>
        </p:txBody>
      </p:sp>
    </p:spTree>
    <p:extLst>
      <p:ext uri="{BB962C8B-B14F-4D97-AF65-F5344CB8AC3E}">
        <p14:creationId xmlns:p14="http://schemas.microsoft.com/office/powerpoint/2010/main" val="716610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a:xfrm>
            <a:off x="628650" y="1335281"/>
            <a:ext cx="7886700" cy="4841682"/>
          </a:xfrm>
          <a:solidFill>
            <a:schemeClr val="bg1"/>
          </a:solidFill>
        </p:spPr>
        <p:txBody>
          <a:bodyPr lIns="228600" tIns="548640" rIns="274320"/>
          <a:lstStyle>
            <a:lvl1pPr marL="342891" indent="-342891">
              <a:lnSpc>
                <a:spcPct val="100000"/>
              </a:lnSpc>
              <a:spcAft>
                <a:spcPts val="1000"/>
              </a:spcAft>
              <a:buClr>
                <a:schemeClr val="accent1"/>
              </a:buClr>
              <a:buFont typeface="Arial" panose="020B0604020202020204" pitchFamily="34" charset="0"/>
              <a:buChar char="•"/>
              <a:defRPr sz="2500"/>
            </a:lvl1pPr>
            <a:lvl2pPr marL="800080" indent="-342891">
              <a:lnSpc>
                <a:spcPct val="100000"/>
              </a:lnSpc>
              <a:spcAft>
                <a:spcPts val="1000"/>
              </a:spcAft>
              <a:buClr>
                <a:schemeClr val="accent1"/>
              </a:buClr>
              <a:buFont typeface="Arial" panose="020B0604020202020204" pitchFamily="34" charset="0"/>
              <a:buChar char="•"/>
              <a:defRPr sz="2100"/>
            </a:lvl2pPr>
            <a:lvl3pPr marL="1200121" indent="-285744">
              <a:lnSpc>
                <a:spcPct val="100000"/>
              </a:lnSpc>
              <a:spcAft>
                <a:spcPts val="1000"/>
              </a:spcAft>
              <a:buClr>
                <a:schemeClr val="accent1"/>
              </a:buClr>
              <a:buFont typeface="Arial" panose="020B0604020202020204" pitchFamily="34" charset="0"/>
              <a:buChar char="•"/>
              <a:defRPr sz="1700"/>
            </a:lvl3pPr>
            <a:lvl4pPr marL="1657309" indent="-285744">
              <a:lnSpc>
                <a:spcPct val="100000"/>
              </a:lnSpc>
              <a:spcAft>
                <a:spcPts val="1000"/>
              </a:spcAft>
              <a:buClr>
                <a:schemeClr val="accent1"/>
              </a:buClr>
              <a:buFont typeface="Arial" panose="020B0604020202020204" pitchFamily="34" charset="0"/>
              <a:buChar char="•"/>
              <a:defRPr sz="1700"/>
            </a:lvl4pPr>
            <a:lvl5pPr marL="2114498" indent="-285744">
              <a:lnSpc>
                <a:spcPct val="100000"/>
              </a:lnSpc>
              <a:spcAft>
                <a:spcPts val="1000"/>
              </a:spcAft>
              <a:buClr>
                <a:schemeClr val="accent1"/>
              </a:buClr>
              <a:buFont typeface="Arial" panose="020B0604020202020204" pitchFamily="34" charset="0"/>
              <a:buChar char="•"/>
              <a:defRPr sz="1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A198C9B-0587-4A1E-9E03-E4C9FE222F08}" type="datetime1">
              <a:rPr lang="en-US" smtClean="0"/>
              <a:t>9/27/2018</a:t>
            </a:fld>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 </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48584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7"/>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594627"/>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5485A5BA-A5F9-4138-9E4B-FFD626F6437A}" type="datetime1">
              <a:rPr lang="en-US" smtClean="0"/>
              <a:t>9/27/2018</a:t>
            </a:fld>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5380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9144000" cy="5638802"/>
          </a:xfrm>
        </p:spPr>
        <p:txBody>
          <a:bodyPr/>
          <a:lstStyle/>
          <a:p>
            <a:r>
              <a:rPr lang="en-US" dirty="0"/>
              <a:t>Click Icon to add picture</a:t>
            </a:r>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685783" indent="-228594">
              <a:lnSpc>
                <a:spcPct val="100000"/>
              </a:lnSpc>
              <a:spcBef>
                <a:spcPts val="0"/>
              </a:spcBef>
              <a:buClr>
                <a:schemeClr val="accent2"/>
              </a:buClr>
              <a:defRPr sz="2500">
                <a:solidFill>
                  <a:schemeClr val="bg1"/>
                </a:solidFill>
              </a:defRPr>
            </a:lvl1pPr>
            <a:lvl2pPr marL="1142971" indent="-228594">
              <a:lnSpc>
                <a:spcPct val="100000"/>
              </a:lnSpc>
              <a:buClr>
                <a:schemeClr val="accent2"/>
              </a:buClr>
              <a:defRPr sz="2100">
                <a:solidFill>
                  <a:schemeClr val="bg1"/>
                </a:solidFill>
              </a:defRPr>
            </a:lvl2pPr>
            <a:lvl3pPr marL="1600160" indent="-228594">
              <a:lnSpc>
                <a:spcPct val="100000"/>
              </a:lnSpc>
              <a:buClr>
                <a:schemeClr val="accent2"/>
              </a:buClr>
              <a:defRPr sz="1700">
                <a:solidFill>
                  <a:schemeClr val="bg1"/>
                </a:solidFill>
              </a:defRPr>
            </a:lvl3pPr>
            <a:lvl4pPr marL="2057349" indent="-228594">
              <a:lnSpc>
                <a:spcPct val="100000"/>
              </a:lnSpc>
              <a:buClr>
                <a:schemeClr val="accent2"/>
              </a:buClr>
              <a:defRPr sz="1700">
                <a:solidFill>
                  <a:schemeClr val="bg1"/>
                </a:solidFill>
              </a:defRPr>
            </a:lvl4pPr>
            <a:lvl5pPr marL="2514537" indent="-228594">
              <a:lnSpc>
                <a:spcPct val="100000"/>
              </a:lnSpc>
              <a:buClr>
                <a:schemeClr val="accent2"/>
              </a:buClr>
              <a:defRPr sz="17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2E8677-C648-465D-82CD-E88587B4845D}" type="datetime1">
              <a:rPr lang="en-US" smtClean="0"/>
              <a:t>9/27/2018</a:t>
            </a:fld>
            <a:endParaRPr lang="en-US" dirty="0"/>
          </a:p>
        </p:txBody>
      </p:sp>
      <p:sp>
        <p:nvSpPr>
          <p:cNvPr id="13"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7623397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9144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685783" indent="-228594">
              <a:lnSpc>
                <a:spcPct val="100000"/>
              </a:lnSpc>
              <a:spcBef>
                <a:spcPts val="0"/>
              </a:spcBef>
              <a:buClr>
                <a:schemeClr val="accent2"/>
              </a:buClr>
              <a:defRPr>
                <a:solidFill>
                  <a:schemeClr val="bg1"/>
                </a:solidFill>
              </a:defRPr>
            </a:lvl1pPr>
            <a:lvl2pPr marL="1142971" indent="-228594">
              <a:lnSpc>
                <a:spcPct val="100000"/>
              </a:lnSpc>
              <a:buClr>
                <a:schemeClr val="accent2"/>
              </a:buClr>
              <a:defRPr>
                <a:solidFill>
                  <a:schemeClr val="bg1"/>
                </a:solidFill>
              </a:defRPr>
            </a:lvl2pPr>
            <a:lvl3pPr marL="1600160" indent="-228594">
              <a:lnSpc>
                <a:spcPct val="100000"/>
              </a:lnSpc>
              <a:buClr>
                <a:schemeClr val="accent2"/>
              </a:buClr>
              <a:defRPr>
                <a:solidFill>
                  <a:schemeClr val="bg1"/>
                </a:solidFill>
              </a:defRPr>
            </a:lvl3pPr>
            <a:lvl4pPr marL="2057349" indent="-228594">
              <a:lnSpc>
                <a:spcPct val="100000"/>
              </a:lnSpc>
              <a:buClr>
                <a:schemeClr val="accent2"/>
              </a:buClr>
              <a:defRPr>
                <a:solidFill>
                  <a:schemeClr val="bg1"/>
                </a:solidFill>
              </a:defRPr>
            </a:lvl4pPr>
            <a:lvl5pPr marL="2514537" indent="-228594">
              <a:lnSpc>
                <a:spcPct val="100000"/>
              </a:lnSpc>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20D07D7-46FB-4D7C-9C8F-0C340D091257}" type="datetime1">
              <a:rPr lang="en-US" smtClean="0"/>
              <a:t>9/27/2018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12"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Tree>
    <p:extLst>
      <p:ext uri="{BB962C8B-B14F-4D97-AF65-F5344CB8AC3E}">
        <p14:creationId xmlns:p14="http://schemas.microsoft.com/office/powerpoint/2010/main" val="124948801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1" y="6356353"/>
            <a:ext cx="1018943" cy="365125"/>
          </a:xfrm>
        </p:spPr>
        <p:txBody>
          <a:bodyPr/>
          <a:lstStyle/>
          <a:p>
            <a:fld id="{66C283A4-7960-4BFD-B3A5-A2CC5BB2A473}" type="datetime1">
              <a:rPr lang="en-US" smtClean="0"/>
              <a:t>9/27/2018</a:t>
            </a:fld>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9" name="Slide Number Placeholder 6"/>
          <p:cNvSpPr>
            <a:spLocks noGrp="1"/>
          </p:cNvSpPr>
          <p:nvPr>
            <p:ph type="sldNum" sz="quarter" idx="12"/>
          </p:nvPr>
        </p:nvSpPr>
        <p:spPr>
          <a:xfrm>
            <a:off x="7418350" y="6356353"/>
            <a:ext cx="1097001"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59765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F4B91AA0-3BA7-4036-A3DA-317C6C4FFA29}" type="datetime1">
              <a:rPr lang="en-US" smtClean="0"/>
              <a:t>9/27/2018</a:t>
            </a:fld>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981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F4B91AA0-3BA7-4036-A3DA-317C6C4FFA29}" type="datetime1">
              <a:rPr lang="en-US" smtClean="0"/>
              <a:t>9/27/2018</a:t>
            </a:fld>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3025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9/27/2018</a:t>
            </a:fld>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10"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24870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a:t>Click to edit title</a:t>
            </a:r>
          </a:p>
        </p:txBody>
      </p:sp>
      <p:sp>
        <p:nvSpPr>
          <p:cNvPr id="11" name="Content Placeholder 4"/>
          <p:cNvSpPr>
            <a:spLocks noGrp="1"/>
          </p:cNvSpPr>
          <p:nvPr>
            <p:ph sz="quarter" idx="10"/>
          </p:nvPr>
        </p:nvSpPr>
        <p:spPr>
          <a:xfrm>
            <a:off x="628651"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F4B91AA0-3BA7-4036-A3DA-317C6C4FFA29}" type="datetime1">
              <a:rPr lang="en-US" smtClean="0"/>
              <a:t>9/27/2018</a:t>
            </a:fld>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38987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a:t>Click to edit title</a:t>
            </a:r>
          </a:p>
        </p:txBody>
      </p:sp>
      <p:sp>
        <p:nvSpPr>
          <p:cNvPr id="10" name="Content Placeholder 4"/>
          <p:cNvSpPr>
            <a:spLocks noGrp="1"/>
          </p:cNvSpPr>
          <p:nvPr>
            <p:ph sz="quarter" idx="10"/>
          </p:nvPr>
        </p:nvSpPr>
        <p:spPr>
          <a:xfrm>
            <a:off x="628651"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F4B91AA0-3BA7-4036-A3DA-317C6C4FFA29}" type="datetime1">
              <a:rPr lang="en-US" smtClean="0"/>
              <a:t>9/27/2018</a:t>
            </a:fld>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945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Click to edit title</a:t>
            </a:r>
          </a:p>
        </p:txBody>
      </p:sp>
      <p:sp>
        <p:nvSpPr>
          <p:cNvPr id="7" name="Content Placeholder 4"/>
          <p:cNvSpPr>
            <a:spLocks noGrp="1"/>
          </p:cNvSpPr>
          <p:nvPr>
            <p:ph sz="quarter" idx="10"/>
          </p:nvPr>
        </p:nvSpPr>
        <p:spPr>
          <a:xfrm>
            <a:off x="628651" y="1366346"/>
            <a:ext cx="4676215"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2"/>
          <p:cNvSpPr>
            <a:spLocks noGrp="1"/>
          </p:cNvSpPr>
          <p:nvPr>
            <p:ph type="pic" sz="quarter" idx="13"/>
          </p:nvPr>
        </p:nvSpPr>
        <p:spPr>
          <a:xfrm>
            <a:off x="5740174" y="1364826"/>
            <a:ext cx="3403826" cy="4538434"/>
          </a:xfrm>
        </p:spPr>
        <p:txBody>
          <a:bodyPr/>
          <a:lstStyle>
            <a:lvl1pPr>
              <a:buClr>
                <a:schemeClr val="tx1"/>
              </a:buClr>
              <a:defRPr>
                <a:solidFill>
                  <a:schemeClr val="tx1"/>
                </a:solidFill>
              </a:defRPr>
            </a:lvl1pPr>
          </a:lstStyle>
          <a:p>
            <a:endParaRPr lang="en-US" dirty="0"/>
          </a:p>
        </p:txBody>
      </p:sp>
      <p:sp>
        <p:nvSpPr>
          <p:cNvPr id="9"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9/27/2018</a:t>
            </a:fld>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10"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864900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Picture Placeholder 2"/>
          <p:cNvSpPr>
            <a:spLocks noGrp="1"/>
          </p:cNvSpPr>
          <p:nvPr>
            <p:ph type="pic" sz="quarter" idx="13" hasCustomPrompt="1"/>
          </p:nvPr>
        </p:nvSpPr>
        <p:spPr>
          <a:xfrm>
            <a:off x="604749" y="1981899"/>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436290" y="4345147"/>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2734633"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2566173" y="4345147"/>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4864516"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4696056" y="4345147"/>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a:xfrm>
            <a:off x="6994399"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6825939" y="4341161"/>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p:txBody>
          <a:bodyPr/>
          <a:lstStyle/>
          <a:p>
            <a:fld id="{936DB2D6-5DF4-4264-A4A1-7D3EAF38D255}" type="datetime1">
              <a:rPr lang="en-US" smtClean="0"/>
              <a:t>9/27/2018</a:t>
            </a:fld>
            <a:endParaRPr lang="en-US" dirty="0"/>
          </a:p>
        </p:txBody>
      </p:sp>
      <p:sp>
        <p:nvSpPr>
          <p:cNvPr id="1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27802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Picture Placeholder 2"/>
          <p:cNvSpPr>
            <a:spLocks noGrp="1"/>
          </p:cNvSpPr>
          <p:nvPr>
            <p:ph type="pic" sz="quarter" idx="13" hasCustomPrompt="1"/>
          </p:nvPr>
        </p:nvSpPr>
        <p:spPr>
          <a:xfrm>
            <a:off x="1179611" y="1964392"/>
            <a:ext cx="1749143" cy="190047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1101920" y="4564988"/>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3618406" y="1964392"/>
            <a:ext cx="1738398" cy="190047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534177" y="4564988"/>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6050663" y="1964392"/>
            <a:ext cx="1738398" cy="190047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5966435" y="4564988"/>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p:txBody>
          <a:bodyPr/>
          <a:lstStyle/>
          <a:p>
            <a:fld id="{936DB2D6-5DF4-4264-A4A1-7D3EAF38D255}" type="datetime1">
              <a:rPr lang="en-US" smtClean="0"/>
              <a:t>9/27/2018</a:t>
            </a:fld>
            <a:endParaRPr lang="en-US" dirty="0"/>
          </a:p>
        </p:txBody>
      </p:sp>
      <p:sp>
        <p:nvSpPr>
          <p:cNvPr id="1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608245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a:xfrm>
            <a:off x="604749" y="1981899"/>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436290" y="4345149"/>
            <a:ext cx="1906858"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a:xfrm>
            <a:off x="2734633" y="1967573"/>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2566173" y="4345147"/>
            <a:ext cx="1906858"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a:xfrm>
            <a:off x="4864516" y="1967573"/>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4696056" y="4345147"/>
            <a:ext cx="1906858"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a:xfrm>
            <a:off x="6994399" y="1967573"/>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6825939" y="4341161"/>
            <a:ext cx="1906858"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9" name="Rectangle 1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p:txBody>
          <a:bodyPr/>
          <a:lstStyle/>
          <a:p>
            <a:fld id="{4B4EEDC6-36CA-4209-B482-2ED76AA0BF08}" type="datetime1">
              <a:rPr lang="en-US" smtClean="0"/>
              <a:t>9/27/2018</a:t>
            </a:fld>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23646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Picture Placeholder 2"/>
          <p:cNvSpPr>
            <a:spLocks noGrp="1"/>
          </p:cNvSpPr>
          <p:nvPr>
            <p:ph type="pic" sz="quarter" idx="13" hasCustomPrompt="1"/>
          </p:nvPr>
        </p:nvSpPr>
        <p:spPr>
          <a:xfrm>
            <a:off x="604750" y="1674774"/>
            <a:ext cx="1394107" cy="1534851"/>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157413" y="1674775"/>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23" name="Picture Placeholder 2"/>
          <p:cNvSpPr>
            <a:spLocks noGrp="1"/>
          </p:cNvSpPr>
          <p:nvPr>
            <p:ph type="pic" sz="quarter" idx="14" hasCustomPrompt="1"/>
          </p:nvPr>
        </p:nvSpPr>
        <p:spPr>
          <a:xfrm>
            <a:off x="604750" y="3939365"/>
            <a:ext cx="1394107" cy="153484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4" name="Text Placeholder 3"/>
          <p:cNvSpPr>
            <a:spLocks noGrp="1"/>
          </p:cNvSpPr>
          <p:nvPr>
            <p:ph type="body" sz="quarter" idx="15"/>
          </p:nvPr>
        </p:nvSpPr>
        <p:spPr>
          <a:xfrm>
            <a:off x="2157413" y="3939364"/>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25" name="Picture Placeholder 2"/>
          <p:cNvSpPr>
            <a:spLocks noGrp="1"/>
          </p:cNvSpPr>
          <p:nvPr>
            <p:ph type="pic" sz="quarter" idx="17" hasCustomPrompt="1"/>
          </p:nvPr>
        </p:nvSpPr>
        <p:spPr>
          <a:xfrm>
            <a:off x="4649855" y="1674775"/>
            <a:ext cx="1394107" cy="153485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6202517" y="1674775"/>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27" name="Picture Placeholder 2"/>
          <p:cNvSpPr>
            <a:spLocks noGrp="1"/>
          </p:cNvSpPr>
          <p:nvPr>
            <p:ph type="pic" sz="quarter" idx="19" hasCustomPrompt="1"/>
          </p:nvPr>
        </p:nvSpPr>
        <p:spPr>
          <a:xfrm>
            <a:off x="4649855" y="3939365"/>
            <a:ext cx="1394107" cy="153484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8" name="Text Placeholder 3"/>
          <p:cNvSpPr>
            <a:spLocks noGrp="1"/>
          </p:cNvSpPr>
          <p:nvPr>
            <p:ph type="body" sz="quarter" idx="20"/>
          </p:nvPr>
        </p:nvSpPr>
        <p:spPr>
          <a:xfrm>
            <a:off x="6202517" y="3939363"/>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p:txBody>
          <a:bodyPr/>
          <a:lstStyle/>
          <a:p>
            <a:fld id="{8DC79626-CE5A-4834-975C-E7305BA2E281}" type="datetime1">
              <a:rPr lang="en-US" smtClean="0"/>
              <a:t>9/27/2018</a:t>
            </a:fld>
            <a:endParaRPr lang="en-US" dirty="0"/>
          </a:p>
        </p:txBody>
      </p:sp>
      <p:sp>
        <p:nvSpPr>
          <p:cNvPr id="2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632564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604750" y="167477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157413" y="1674775"/>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13" name="Picture Placeholder 2"/>
          <p:cNvSpPr>
            <a:spLocks noGrp="1"/>
          </p:cNvSpPr>
          <p:nvPr>
            <p:ph type="pic" sz="quarter" idx="14" hasCustomPrompt="1"/>
          </p:nvPr>
        </p:nvSpPr>
        <p:spPr>
          <a:xfrm>
            <a:off x="604750" y="393936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3"/>
          <p:cNvSpPr>
            <a:spLocks noGrp="1"/>
          </p:cNvSpPr>
          <p:nvPr>
            <p:ph type="body" sz="quarter" idx="15"/>
          </p:nvPr>
        </p:nvSpPr>
        <p:spPr>
          <a:xfrm>
            <a:off x="2157413" y="3939364"/>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16" name="Picture Placeholder 2"/>
          <p:cNvSpPr>
            <a:spLocks noGrp="1"/>
          </p:cNvSpPr>
          <p:nvPr>
            <p:ph type="pic" sz="quarter" idx="17" hasCustomPrompt="1"/>
          </p:nvPr>
        </p:nvSpPr>
        <p:spPr>
          <a:xfrm>
            <a:off x="4649855" y="167477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6202517" y="1674775"/>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18" name="Picture Placeholder 2"/>
          <p:cNvSpPr>
            <a:spLocks noGrp="1"/>
          </p:cNvSpPr>
          <p:nvPr>
            <p:ph type="pic" sz="quarter" idx="19" hasCustomPrompt="1"/>
          </p:nvPr>
        </p:nvSpPr>
        <p:spPr>
          <a:xfrm>
            <a:off x="4649855" y="393936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3"/>
          <p:cNvSpPr>
            <a:spLocks noGrp="1"/>
          </p:cNvSpPr>
          <p:nvPr>
            <p:ph type="body" sz="quarter" idx="20"/>
          </p:nvPr>
        </p:nvSpPr>
        <p:spPr>
          <a:xfrm>
            <a:off x="6202517" y="3939363"/>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Date Placeholder 3"/>
          <p:cNvSpPr>
            <a:spLocks noGrp="1"/>
          </p:cNvSpPr>
          <p:nvPr>
            <p:ph type="dt" sz="half" idx="10"/>
          </p:nvPr>
        </p:nvSpPr>
        <p:spPr/>
        <p:txBody>
          <a:bodyPr/>
          <a:lstStyle/>
          <a:p>
            <a:fld id="{1815FB38-58F3-410A-8DA4-4B706967601F}" type="datetime1">
              <a:rPr lang="en-US" smtClean="0"/>
              <a:t>9/27/2018</a:t>
            </a:fld>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20693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Picture Placeholder 2"/>
          <p:cNvSpPr>
            <a:spLocks noGrp="1"/>
          </p:cNvSpPr>
          <p:nvPr>
            <p:ph type="pic" sz="quarter" idx="13" hasCustomPrompt="1"/>
          </p:nvPr>
        </p:nvSpPr>
        <p:spPr>
          <a:xfrm>
            <a:off x="628650" y="2571731"/>
            <a:ext cx="1528763" cy="16345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279333" y="25717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25" name="Picture Placeholder 2"/>
          <p:cNvSpPr>
            <a:spLocks noGrp="1"/>
          </p:cNvSpPr>
          <p:nvPr>
            <p:ph type="pic" sz="quarter" idx="17" hasCustomPrompt="1"/>
          </p:nvPr>
        </p:nvSpPr>
        <p:spPr>
          <a:xfrm>
            <a:off x="4649855" y="2571731"/>
            <a:ext cx="1552662" cy="16345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6385397" y="25717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p:txBody>
          <a:bodyPr/>
          <a:lstStyle/>
          <a:p>
            <a:fld id="{7F519661-29C3-4FE0-9FC3-375A85A42C46}" type="datetime1">
              <a:rPr lang="en-US" smtClean="0"/>
              <a:t>9/27/2018</a:t>
            </a:fld>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34532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Picture Placeholder 2"/>
          <p:cNvSpPr>
            <a:spLocks noGrp="1"/>
          </p:cNvSpPr>
          <p:nvPr>
            <p:ph type="pic" sz="quarter" idx="13" hasCustomPrompt="1"/>
          </p:nvPr>
        </p:nvSpPr>
        <p:spPr>
          <a:xfrm>
            <a:off x="604750" y="2800331"/>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157413" y="28003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16" name="Picture Placeholder 2"/>
          <p:cNvSpPr>
            <a:spLocks noGrp="1"/>
          </p:cNvSpPr>
          <p:nvPr>
            <p:ph type="pic" sz="quarter" idx="17" hasCustomPrompt="1"/>
          </p:nvPr>
        </p:nvSpPr>
        <p:spPr>
          <a:xfrm>
            <a:off x="4649855" y="2800331"/>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6202517" y="28003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dirty="0"/>
              <a:t>Click to edit Master text styles</a:t>
            </a:r>
          </a:p>
        </p:txBody>
      </p:sp>
      <p:sp>
        <p:nvSpPr>
          <p:cNvPr id="4" name="Date Placeholder 3"/>
          <p:cNvSpPr>
            <a:spLocks noGrp="1"/>
          </p:cNvSpPr>
          <p:nvPr>
            <p:ph type="dt" sz="half" idx="10"/>
          </p:nvPr>
        </p:nvSpPr>
        <p:spPr/>
        <p:txBody>
          <a:bodyPr/>
          <a:lstStyle/>
          <a:p>
            <a:fld id="{0366E0EA-2D80-452F-9963-33FA7A36BC09}" type="datetime1">
              <a:rPr lang="en-US" smtClean="0"/>
              <a:t>9/27/2018</a:t>
            </a:fld>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228129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03865">
              <a:alpha val="87843"/>
            </a:srgbClr>
          </a:solidFill>
        </p:spPr>
        <p:txBody>
          <a:bodyPr>
            <a:normAutofit/>
          </a:bodyPr>
          <a:lstStyle>
            <a:lvl1pPr algn="ctr">
              <a:defRPr sz="36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2"/>
            <a:ext cx="9144000" cy="6857998"/>
          </a:xfrm>
        </p:spPr>
        <p:txBody>
          <a:bodyPr/>
          <a:lstStyle/>
          <a:p>
            <a:r>
              <a:rPr lang="en-US" dirty="0"/>
              <a:t>Click icon to add picture</a:t>
            </a:r>
          </a:p>
        </p:txBody>
      </p:sp>
    </p:spTree>
    <p:extLst>
      <p:ext uri="{BB962C8B-B14F-4D97-AF65-F5344CB8AC3E}">
        <p14:creationId xmlns:p14="http://schemas.microsoft.com/office/powerpoint/2010/main" val="1045112619"/>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D0D0D">
              <a:alpha val="87843"/>
            </a:srgbClr>
          </a:solidFill>
        </p:spPr>
        <p:txBody>
          <a:bodyPr>
            <a:normAutofit/>
          </a:bodyPr>
          <a:lstStyle>
            <a:lvl1pPr algn="ctr">
              <a:defRPr sz="36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4"/>
            <a:ext cx="9144000" cy="6857999"/>
          </a:xfrm>
        </p:spPr>
        <p:txBody>
          <a:bodyPr/>
          <a:lstStyle/>
          <a:p>
            <a:r>
              <a:rPr lang="en-US" dirty="0"/>
              <a:t>Click icon to add picture</a:t>
            </a:r>
          </a:p>
        </p:txBody>
      </p:sp>
    </p:spTree>
    <p:extLst>
      <p:ext uri="{BB962C8B-B14F-4D97-AF65-F5344CB8AC3E}">
        <p14:creationId xmlns:p14="http://schemas.microsoft.com/office/powerpoint/2010/main" val="3297887301"/>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0"/>
            <a:ext cx="9144000" cy="1219200"/>
          </a:xfrm>
          <a:solidFill>
            <a:srgbClr val="78BE21">
              <a:alpha val="87843"/>
            </a:srgbClr>
          </a:solidFill>
        </p:spPr>
        <p:txBody>
          <a:bodyPr>
            <a:normAutofit/>
          </a:bodyPr>
          <a:lstStyle>
            <a:lvl1pPr algn="ctr">
              <a:defRPr sz="3600">
                <a:solidFill>
                  <a:schemeClr val="tx2"/>
                </a:solidFill>
              </a:defRPr>
            </a:lvl1pPr>
          </a:lstStyle>
          <a:p>
            <a:r>
              <a:rPr lang="en-US" dirty="0"/>
              <a:t>Click to edit title</a:t>
            </a:r>
          </a:p>
        </p:txBody>
      </p:sp>
      <p:sp>
        <p:nvSpPr>
          <p:cNvPr id="4" name="Picture Placeholder 12"/>
          <p:cNvSpPr>
            <a:spLocks noGrp="1"/>
          </p:cNvSpPr>
          <p:nvPr>
            <p:ph type="pic" sz="quarter" idx="10"/>
          </p:nvPr>
        </p:nvSpPr>
        <p:spPr>
          <a:xfrm>
            <a:off x="0" y="4"/>
            <a:ext cx="9144000" cy="6857999"/>
          </a:xfrm>
        </p:spPr>
        <p:txBody>
          <a:bodyPr/>
          <a:lstStyle/>
          <a:p>
            <a:r>
              <a:rPr lang="en-US" dirty="0"/>
              <a:t>Click icon to add picture</a:t>
            </a:r>
          </a:p>
        </p:txBody>
      </p:sp>
    </p:spTree>
    <p:extLst>
      <p:ext uri="{BB962C8B-B14F-4D97-AF65-F5344CB8AC3E}">
        <p14:creationId xmlns:p14="http://schemas.microsoft.com/office/powerpoint/2010/main" val="163423732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5"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a:xfrm>
            <a:off x="1524000" y="2233263"/>
            <a:ext cx="6096000" cy="2966751"/>
          </a:xfrm>
        </p:spPr>
        <p:txBody>
          <a:bodyPr/>
          <a:lstStyle/>
          <a:p>
            <a:endParaRPr lang="en-US" dirty="0"/>
          </a:p>
        </p:txBody>
      </p:sp>
    </p:spTree>
    <p:extLst>
      <p:ext uri="{BB962C8B-B14F-4D97-AF65-F5344CB8AC3E}">
        <p14:creationId xmlns:p14="http://schemas.microsoft.com/office/powerpoint/2010/main" val="25490615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a:xfrm>
            <a:off x="1524000" y="2233263"/>
            <a:ext cx="6096000" cy="2966751"/>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F4B91AA0-3BA7-4036-A3DA-317C6C4FFA29}" type="datetime1">
              <a:rPr lang="en-US" smtClean="0"/>
              <a:t>9/27/2018</a:t>
            </a:fld>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305128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32590" y="504859"/>
            <a:ext cx="5127715" cy="3847686"/>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340608" y="1043181"/>
            <a:ext cx="5519698" cy="4223763"/>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F4B91AA0-3BA7-4036-A3DA-317C6C4FFA29}" type="datetime1">
              <a:rPr lang="en-US" smtClean="0"/>
              <a:t>9/27/2018</a:t>
            </a:fld>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556012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a:t>Click to edit title</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4" y="1574940"/>
            <a:ext cx="7040603"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030094" y="1735810"/>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16399159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11924" y="287066"/>
            <a:ext cx="2641445"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a:xfrm>
            <a:off x="611983" y="3211516"/>
            <a:ext cx="2641387"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8"/>
            <a:ext cx="721419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3732592" y="1067565"/>
            <a:ext cx="7137161"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a:xfrm>
            <a:off x="628651" y="6356353"/>
            <a:ext cx="1018943" cy="365125"/>
          </a:xfrm>
        </p:spPr>
        <p:txBody>
          <a:bodyPr/>
          <a:lstStyle/>
          <a:p>
            <a:fld id="{5D76A200-3168-4D33-A718-3974884CE863}" type="datetime1">
              <a:rPr lang="en-US" smtClean="0"/>
              <a:t>9/27/2018</a:t>
            </a:fld>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mndot.gov/</a:t>
            </a:r>
          </a:p>
        </p:txBody>
      </p:sp>
      <p:sp>
        <p:nvSpPr>
          <p:cNvPr id="11" name="Slide Number Placeholder 6"/>
          <p:cNvSpPr>
            <a:spLocks noGrp="1"/>
          </p:cNvSpPr>
          <p:nvPr>
            <p:ph type="sldNum" sz="quarter" idx="13"/>
          </p:nvPr>
        </p:nvSpPr>
        <p:spPr>
          <a:xfrm>
            <a:off x="7418350" y="6356353"/>
            <a:ext cx="1097001"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090378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Click to edit title</a:t>
            </a:r>
          </a:p>
        </p:txBody>
      </p:sp>
      <p:sp>
        <p:nvSpPr>
          <p:cNvPr id="7" name="Text Placeholder 3"/>
          <p:cNvSpPr>
            <a:spLocks noGrp="1"/>
          </p:cNvSpPr>
          <p:nvPr>
            <p:ph type="body" sz="quarter" idx="11"/>
          </p:nvPr>
        </p:nvSpPr>
        <p:spPr>
          <a:xfrm>
            <a:off x="611921" y="1365206"/>
            <a:ext cx="7916772"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4" y="3222702"/>
            <a:ext cx="7040603"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030094" y="3771874"/>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894290563"/>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34639" y="434837"/>
            <a:ext cx="5121496"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3732592" y="691885"/>
            <a:ext cx="4725590"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276FB33B-BCEE-4E25-B97B-A564B0E1024B}" type="datetime1">
              <a:rPr lang="en-US" smtClean="0"/>
              <a:t>9/27/2018</a:t>
            </a:fld>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17523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8"/>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2" y="1067565"/>
            <a:ext cx="7137161" cy="4850604"/>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276FB33B-BCEE-4E25-B97B-A564B0E1024B}" type="datetime1">
              <a:rPr lang="en-US" smtClean="0"/>
              <a:t>9/27/2018</a:t>
            </a:fld>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9693263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a:t>Click to edit title</a:t>
            </a:r>
          </a:p>
        </p:txBody>
      </p:sp>
      <p:sp>
        <p:nvSpPr>
          <p:cNvPr id="14" name="Text Placeholder 3"/>
          <p:cNvSpPr>
            <a:spLocks noGrp="1"/>
          </p:cNvSpPr>
          <p:nvPr>
            <p:ph type="body" sz="quarter" idx="13"/>
          </p:nvPr>
        </p:nvSpPr>
        <p:spPr>
          <a:xfrm>
            <a:off x="611921" y="1365206"/>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4" y="3222702"/>
            <a:ext cx="7040603"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030094" y="3771874"/>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40340284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Title 1"/>
          <p:cNvSpPr>
            <a:spLocks noGrp="1"/>
          </p:cNvSpPr>
          <p:nvPr>
            <p:ph type="title" hasCustomPrompt="1"/>
          </p:nvPr>
        </p:nvSpPr>
        <p:spPr>
          <a:xfrm>
            <a:off x="1040802" y="1438510"/>
            <a:ext cx="7116184" cy="2219093"/>
          </a:xfrm>
        </p:spPr>
        <p:txBody>
          <a:bodyPr>
            <a:noAutofit/>
          </a:bodyPr>
          <a:lstStyle>
            <a:lvl1pPr algn="ctr">
              <a:tabLst>
                <a:tab pos="3770219" algn="l"/>
              </a:tabLst>
              <a:defRPr sz="500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a:xfrm>
            <a:off x="1040802" y="4126419"/>
            <a:ext cx="7116184"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276FB33B-BCEE-4E25-B97B-A564B0E1024B}" type="datetime1">
              <a:rPr lang="en-US" smtClean="0"/>
              <a:t>9/27/2018</a:t>
            </a:fld>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539662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4" name="Title 1"/>
          <p:cNvSpPr>
            <a:spLocks noGrp="1"/>
          </p:cNvSpPr>
          <p:nvPr>
            <p:ph type="title" hasCustomPrompt="1"/>
          </p:nvPr>
        </p:nvSpPr>
        <p:spPr>
          <a:xfrm>
            <a:off x="1040802" y="1438510"/>
            <a:ext cx="7116184" cy="2219093"/>
          </a:xfrm>
        </p:spPr>
        <p:txBody>
          <a:bodyPr>
            <a:noAutofit/>
          </a:bodyPr>
          <a:lstStyle>
            <a:lvl1pPr algn="ctr">
              <a:tabLst>
                <a:tab pos="3770219" algn="l"/>
              </a:tabLst>
              <a:defRPr sz="500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a:xfrm>
            <a:off x="1040802" y="4126419"/>
            <a:ext cx="7116184"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276FB33B-BCEE-4E25-B97B-A564B0E1024B}" type="datetime1">
              <a:rPr lang="en-US" smtClean="0"/>
              <a:t>9/27/2018</a:t>
            </a:fld>
            <a:endParaRPr lang="en-US" dirty="0"/>
          </a:p>
        </p:txBody>
      </p:sp>
      <p:sp>
        <p:nvSpPr>
          <p:cNvPr id="18"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1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34411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4609968" y="685800"/>
            <a:ext cx="4114800" cy="3959352"/>
          </a:xfrm>
          <a:prstGeom prst="ellipse">
            <a:avLst/>
          </a:prstGeom>
          <a:solidFill>
            <a:srgbClr val="003865">
              <a:alpha val="87843"/>
            </a:srgbClr>
          </a:solidFill>
        </p:spPr>
        <p:txBody>
          <a:bodyPr>
            <a:noAutofit/>
          </a:bodyPr>
          <a:lstStyle>
            <a:lvl1pPr algn="ctr">
              <a:tabLst>
                <a:tab pos="2341504" algn="l"/>
                <a:tab pos="3770219" algn="l"/>
              </a:tabLst>
              <a:defRPr sz="5500" baseline="0">
                <a:solidFill>
                  <a:schemeClr val="bg1"/>
                </a:solidFill>
              </a:defRPr>
            </a:lvl1pPr>
          </a:lstStyle>
          <a:p>
            <a:r>
              <a:rPr lang="en-US" dirty="0"/>
              <a:t>Click to edit title</a:t>
            </a:r>
          </a:p>
        </p:txBody>
      </p:sp>
      <p:sp>
        <p:nvSpPr>
          <p:cNvPr id="3" name="Date Placeholder 2"/>
          <p:cNvSpPr>
            <a:spLocks noGrp="1"/>
          </p:cNvSpPr>
          <p:nvPr>
            <p:ph type="dt" sz="half" idx="10"/>
          </p:nvPr>
        </p:nvSpPr>
        <p:spPr/>
        <p:txBody>
          <a:bodyPr/>
          <a:lstStyle>
            <a:lvl1pPr>
              <a:defRPr>
                <a:solidFill>
                  <a:schemeClr val="bg1"/>
                </a:solidFill>
              </a:defRPr>
            </a:lvl1pPr>
          </a:lstStyle>
          <a:p>
            <a:fld id="{37C3B6E0-E413-4EA2-9B23-AF69A1623F89}" type="datetime1">
              <a:rPr lang="en-US" smtClean="0"/>
              <a:t>9/27/2018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92258399"/>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4267199" y="912530"/>
            <a:ext cx="3519141" cy="3403438"/>
          </a:xfrm>
          <a:prstGeom prst="ellipse">
            <a:avLst/>
          </a:prstGeom>
          <a:solidFill>
            <a:srgbClr val="003865">
              <a:alpha val="87843"/>
            </a:srgbClr>
          </a:solidFill>
        </p:spPr>
        <p:txBody>
          <a:bodyPr>
            <a:noAutofit/>
          </a:bodyPr>
          <a:lstStyle>
            <a:lvl1pPr algn="ctr">
              <a:tabLst>
                <a:tab pos="3770219" algn="l"/>
              </a:tabLst>
              <a:defRPr sz="4500"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a:xfrm>
            <a:off x="7158613" y="524007"/>
            <a:ext cx="1616475" cy="1521646"/>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a:xfrm>
            <a:off x="6667369" y="3298351"/>
            <a:ext cx="1978484" cy="1916747"/>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a:t>Third Point</a:t>
            </a:r>
          </a:p>
        </p:txBody>
      </p:sp>
      <p:sp>
        <p:nvSpPr>
          <p:cNvPr id="3" name="Date Placeholder 2"/>
          <p:cNvSpPr>
            <a:spLocks noGrp="1"/>
          </p:cNvSpPr>
          <p:nvPr>
            <p:ph type="dt" sz="half" idx="10"/>
          </p:nvPr>
        </p:nvSpPr>
        <p:spPr/>
        <p:txBody>
          <a:bodyPr/>
          <a:lstStyle>
            <a:lvl1pPr>
              <a:defRPr>
                <a:solidFill>
                  <a:schemeClr val="bg1"/>
                </a:solidFill>
              </a:defRPr>
            </a:lvl1pPr>
          </a:lstStyle>
          <a:p>
            <a:fld id="{438A7556-21FA-4204-9DD6-1F6FDEC2C796}" type="datetime1">
              <a:rPr lang="en-US" smtClean="0"/>
              <a:t>9/27/2018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11004216"/>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1724608" y="1609867"/>
            <a:ext cx="5694788" cy="3638266"/>
          </a:xfrm>
          <a:solidFill>
            <a:srgbClr val="003865">
              <a:alpha val="87843"/>
            </a:srgbClr>
          </a:solidFill>
        </p:spPr>
        <p:txBody>
          <a:bodyPr>
            <a:noAutofit/>
          </a:bodyPr>
          <a:lstStyle>
            <a:lvl1pPr algn="ctr">
              <a:spcAft>
                <a:spcPts val="1000"/>
              </a:spcAft>
              <a:tabLst>
                <a:tab pos="3770219" algn="l"/>
              </a:tabLst>
              <a:defRPr sz="7000" baseline="0">
                <a:solidFill>
                  <a:schemeClr val="bg1"/>
                </a:solidFill>
              </a:defRPr>
            </a:lvl1pPr>
          </a:lstStyle>
          <a:p>
            <a:r>
              <a:rPr lang="en-US" dirty="0"/>
              <a:t>Quote or </a:t>
            </a:r>
            <a:br>
              <a:rPr lang="en-US" dirty="0"/>
            </a:br>
            <a:r>
              <a:rPr lang="en-US" dirty="0"/>
              <a:t>Statement</a:t>
            </a:r>
          </a:p>
        </p:txBody>
      </p:sp>
      <p:sp>
        <p:nvSpPr>
          <p:cNvPr id="3" name="Date Placeholder 2"/>
          <p:cNvSpPr>
            <a:spLocks noGrp="1"/>
          </p:cNvSpPr>
          <p:nvPr>
            <p:ph type="dt" sz="half" idx="10"/>
          </p:nvPr>
        </p:nvSpPr>
        <p:spPr/>
        <p:txBody>
          <a:bodyPr/>
          <a:lstStyle>
            <a:lvl1pPr>
              <a:defRPr>
                <a:solidFill>
                  <a:schemeClr val="bg1"/>
                </a:solidFill>
              </a:defRPr>
            </a:lvl1pPr>
          </a:lstStyle>
          <a:p>
            <a:fld id="{0EB49D9C-C4C1-46A9-AED8-599F8B47287F}" type="datetime1">
              <a:rPr lang="en-US" smtClean="0"/>
              <a:t>9/27/2018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6771762"/>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389686"/>
            <a:ext cx="7886700" cy="1340989"/>
          </a:xfrm>
        </p:spPr>
        <p:txBody>
          <a:bodyPr>
            <a:noAutofit/>
          </a:bodyPr>
          <a:lstStyle>
            <a:lvl1pPr algn="ctr">
              <a:tabLst>
                <a:tab pos="3770219" algn="l"/>
              </a:tabLst>
              <a:defRPr sz="700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9/27/2018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795370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6"/>
            <a:ext cx="9144000" cy="1340989"/>
          </a:xfrm>
          <a:solidFill>
            <a:schemeClr val="tx1"/>
          </a:solidFill>
        </p:spPr>
        <p:txBody>
          <a:bodyPr>
            <a:noAutofit/>
          </a:bodyPr>
          <a:lstStyle>
            <a:lvl1pPr algn="ctr">
              <a:tabLst>
                <a:tab pos="3770219" algn="l"/>
              </a:tabLst>
              <a:defRPr sz="700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p>
            <a:fld id="{466A75E6-E45B-4C5D-981E-7C8ED0C72F5D}" type="datetime1">
              <a:rPr lang="en-US" smtClean="0"/>
              <a:t>9/27/2018</a:t>
            </a:fld>
            <a:endParaRPr lang="en-US" dirty="0"/>
          </a:p>
        </p:txBody>
      </p:sp>
      <p:sp>
        <p:nvSpPr>
          <p:cNvPr id="5" name="Footer Placeholder 4"/>
          <p:cNvSpPr>
            <a:spLocks noGrp="1"/>
          </p:cNvSpPr>
          <p:nvPr>
            <p:ph type="ftr" sz="quarter" idx="12"/>
          </p:nvPr>
        </p:nvSpPr>
        <p:spPr/>
        <p:txBody>
          <a:bodyPr/>
          <a:lstStyle>
            <a:lvl1pPr>
              <a:defRPr>
                <a:solidFill>
                  <a:schemeClr val="tx2"/>
                </a:solidFill>
              </a:defRPr>
            </a:lvl1pPr>
          </a:lstStyle>
          <a:p>
            <a:r>
              <a:rPr lang="en-US" dirty="0"/>
              <a:t>Optional Tagline Goes Here |  mndot.gov/</a:t>
            </a:r>
          </a:p>
        </p:txBody>
      </p:sp>
      <p:sp>
        <p:nvSpPr>
          <p:cNvPr id="4" name="Slide Number Placeholder 3"/>
          <p:cNvSpPr>
            <a:spLocks noGrp="1"/>
          </p:cNvSpPr>
          <p:nvPr>
            <p:ph type="sldNum" sz="quarter" idx="11"/>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309155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9144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a:xfrm>
            <a:off x="628650" y="1389686"/>
            <a:ext cx="7886700" cy="1340989"/>
          </a:xfrm>
        </p:spPr>
        <p:txBody>
          <a:bodyPr>
            <a:noAutofit/>
          </a:bodyPr>
          <a:lstStyle>
            <a:lvl1pPr algn="ctr">
              <a:tabLst>
                <a:tab pos="3770219" algn="l"/>
              </a:tabLst>
              <a:defRPr sz="700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F8B25D9D-5365-41CD-BF43-4FFFCBF4BBDA}" type="datetime1">
              <a:rPr lang="en-US" smtClean="0"/>
              <a:t>9/27/2018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47260539"/>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4068104" y="624469"/>
            <a:ext cx="3898746" cy="4008491"/>
          </a:xfrm>
          <a:prstGeom prst="ellipse">
            <a:avLst/>
          </a:prstGeom>
          <a:solidFill>
            <a:schemeClr val="bg1"/>
          </a:solidFill>
        </p:spPr>
        <p:txBody>
          <a:bodyPr>
            <a:noAutofit/>
          </a:bodyPr>
          <a:lstStyle>
            <a:lvl1pPr algn="ctr">
              <a:tabLst>
                <a:tab pos="3770219" algn="l"/>
              </a:tabLst>
              <a:defRPr sz="60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a:xfrm>
            <a:off x="754100" y="0"/>
            <a:ext cx="2989660" cy="5086350"/>
          </a:xfrm>
        </p:spPr>
        <p:txBody>
          <a:bodyPr>
            <a:noAutofit/>
          </a:bodyPr>
          <a:lstStyle>
            <a:lvl1pPr marL="0" indent="0" algn="ctr">
              <a:spcBef>
                <a:spcPts val="0"/>
              </a:spcBef>
              <a:spcAft>
                <a:spcPts val="0"/>
              </a:spcAft>
              <a:buNone/>
              <a:defRPr sz="39999" i="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8CC894EF-7DC0-4B7C-83F8-29D989AA60F6}" type="datetime1">
              <a:rPr lang="en-US" smtClean="0"/>
              <a:t>9/27/2018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76447323"/>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27409" y="1090051"/>
            <a:ext cx="3898746" cy="3996299"/>
          </a:xfrm>
          <a:prstGeom prst="ellipse">
            <a:avLst/>
          </a:prstGeom>
          <a:solidFill>
            <a:schemeClr val="bg1"/>
          </a:solidFill>
        </p:spPr>
        <p:txBody>
          <a:bodyPr>
            <a:noAutofit/>
          </a:bodyPr>
          <a:lstStyle>
            <a:lvl1pPr algn="ctr">
              <a:tabLst>
                <a:tab pos="3770219" algn="l"/>
              </a:tabLst>
              <a:defRPr sz="60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a:xfrm>
            <a:off x="754100" y="0"/>
            <a:ext cx="2989660" cy="5086350"/>
          </a:xfrm>
        </p:spPr>
        <p:txBody>
          <a:bodyPr>
            <a:noAutofit/>
          </a:bodyPr>
          <a:lstStyle>
            <a:lvl1pPr marL="0" indent="0" algn="ctr">
              <a:spcBef>
                <a:spcPts val="0"/>
              </a:spcBef>
              <a:spcAft>
                <a:spcPts val="0"/>
              </a:spcAft>
              <a:buNone/>
              <a:defRPr sz="39999" i="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578DBCF0-11C3-4F19-90D9-2EE7F00784FE}" type="datetime1">
              <a:rPr lang="en-US" smtClean="0"/>
              <a:t>9/27/2018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882116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28650" y="2212736"/>
            <a:ext cx="7886700" cy="1472163"/>
          </a:xfrm>
        </p:spPr>
        <p:txBody>
          <a:bodyPr>
            <a:noAutofit/>
          </a:bodyPr>
          <a:lstStyle>
            <a:lvl1pPr algn="ctr">
              <a:tabLst>
                <a:tab pos="3770219" algn="l"/>
              </a:tabLst>
              <a:defRPr sz="700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a:xfrm>
            <a:off x="628650" y="3684897"/>
            <a:ext cx="78867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9/27/2018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Optional Tagline Goes Here </a:t>
            </a:r>
            <a:r>
              <a:rPr lang="en-US" dirty="0">
                <a:solidFill>
                  <a:schemeClr val="accent2"/>
                </a:solidFill>
              </a:rPr>
              <a:t>|</a:t>
            </a:r>
            <a:r>
              <a:rPr lang="en-US" dirty="0"/>
              <a:t>  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9"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42754" y="825690"/>
            <a:ext cx="3858492" cy="457200"/>
          </a:xfrm>
          <a:prstGeom prst="rect">
            <a:avLst/>
          </a:prstGeom>
        </p:spPr>
      </p:pic>
    </p:spTree>
    <p:extLst>
      <p:ext uri="{BB962C8B-B14F-4D97-AF65-F5344CB8AC3E}">
        <p14:creationId xmlns:p14="http://schemas.microsoft.com/office/powerpoint/2010/main" val="5559638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9144000" cy="1733266"/>
          </a:xfrm>
          <a:solidFill>
            <a:schemeClr val="tx1"/>
          </a:solidFill>
        </p:spPr>
        <p:txBody>
          <a:bodyPr>
            <a:noAutofit/>
          </a:bodyPr>
          <a:lstStyle>
            <a:lvl1pPr algn="ctr">
              <a:tabLst>
                <a:tab pos="3770219" algn="l"/>
              </a:tabLst>
              <a:defRPr sz="700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628650" y="3521123"/>
            <a:ext cx="78867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tx2"/>
                </a:solidFill>
              </a:defRPr>
            </a:lvl1pPr>
          </a:lstStyle>
          <a:p>
            <a:fld id="{466A75E6-E45B-4C5D-981E-7C8ED0C72F5D}" type="datetime1">
              <a:rPr lang="en-US" smtClean="0"/>
              <a:pPr/>
              <a:t>9/27/2018</a:t>
            </a:fld>
            <a:endParaRPr lang="en-US" dirty="0"/>
          </a:p>
        </p:txBody>
      </p:sp>
      <p:sp>
        <p:nvSpPr>
          <p:cNvPr id="5" name="Footer Placeholder 4"/>
          <p:cNvSpPr>
            <a:spLocks noGrp="1"/>
          </p:cNvSpPr>
          <p:nvPr>
            <p:ph type="ftr" sz="quarter" idx="12"/>
          </p:nvPr>
        </p:nvSpPr>
        <p:spPr/>
        <p:txBody>
          <a:bodyPr/>
          <a:lstStyle>
            <a:lvl1pPr>
              <a:defRPr>
                <a:solidFill>
                  <a:schemeClr val="tx1"/>
                </a:solidFill>
              </a:defRPr>
            </a:lvl1pPr>
          </a:lstStyle>
          <a:p>
            <a:r>
              <a:rPr lang="en-US" dirty="0">
                <a:solidFill>
                  <a:schemeClr val="tx2"/>
                </a:solidFill>
              </a:rPr>
              <a:t>Optional Tagline Goes Here</a:t>
            </a:r>
            <a:r>
              <a:rPr lang="en-US" dirty="0"/>
              <a:t> </a:t>
            </a:r>
            <a:r>
              <a:rPr lang="en-US" dirty="0">
                <a:solidFill>
                  <a:schemeClr val="accent1"/>
                </a:solidFill>
              </a:rPr>
              <a:t>|</a:t>
            </a:r>
            <a:r>
              <a:rPr lang="en-US" dirty="0"/>
              <a:t>  mndot.gov/</a:t>
            </a:r>
            <a:endParaRPr lang="en-US" dirty="0">
              <a:solidFill>
                <a:schemeClr val="tx2"/>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5"/>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9"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42754" y="704087"/>
            <a:ext cx="3858492" cy="457200"/>
          </a:xfrm>
          <a:prstGeom prst="rect">
            <a:avLst/>
          </a:prstGeom>
        </p:spPr>
      </p:pic>
    </p:spTree>
    <p:extLst>
      <p:ext uri="{BB962C8B-B14F-4D97-AF65-F5344CB8AC3E}">
        <p14:creationId xmlns:p14="http://schemas.microsoft.com/office/powerpoint/2010/main" val="2290897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 General (Blue)">
    <p:bg>
      <p:bgPr>
        <a:solidFill>
          <a:schemeClr val="tx1"/>
        </a:solidFill>
        <a:effectLst/>
      </p:bgPr>
    </p:bg>
    <p:spTree>
      <p:nvGrpSpPr>
        <p:cNvPr id="1" name=""/>
        <p:cNvGrpSpPr/>
        <p:nvPr/>
      </p:nvGrpSpPr>
      <p:grpSpPr>
        <a:xfrm>
          <a:off x="0" y="0"/>
          <a:ext cx="0" cy="0"/>
          <a:chOff x="0" y="0"/>
          <a:chExt cx="0" cy="0"/>
        </a:xfrm>
      </p:grpSpPr>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00A3E2"/>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0854" y="1114104"/>
            <a:ext cx="5182292" cy="1828800"/>
          </a:xfrm>
          <a:prstGeom prst="rect">
            <a:avLst/>
          </a:prstGeom>
        </p:spPr>
      </p:pic>
      <p:sp>
        <p:nvSpPr>
          <p:cNvPr id="17"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sp>
        <p:nvSpPr>
          <p:cNvPr id="2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r>
              <a:rPr lang="en-US" dirty="0">
                <a:solidFill>
                  <a:srgbClr val="000000"/>
                </a:solidFill>
              </a:rPr>
              <a:t>Optional Plan Title Here </a:t>
            </a:r>
            <a:r>
              <a:rPr lang="en-US" dirty="0">
                <a:solidFill>
                  <a:srgbClr val="003865"/>
                </a:solidFill>
              </a:rPr>
              <a:t>|</a:t>
            </a:r>
            <a:r>
              <a:rPr lang="en-US" dirty="0">
                <a:solidFill>
                  <a:srgbClr val="000000"/>
                </a:solidFill>
              </a:rPr>
              <a:t> www.MinnesotaGO.org</a:t>
            </a:r>
          </a:p>
        </p:txBody>
      </p:sp>
      <p:sp>
        <p:nvSpPr>
          <p:cNvPr id="24" name="Slide Number Placeholder 18"/>
          <p:cNvSpPr>
            <a:spLocks noGrp="1"/>
          </p:cNvSpPr>
          <p:nvPr>
            <p:ph type="sldNum" sz="quarter" idx="16"/>
          </p:nvPr>
        </p:nvSpPr>
        <p:spPr>
          <a:xfrm>
            <a:off x="7418349" y="6356351"/>
            <a:ext cx="1097001" cy="365125"/>
          </a:xfrm>
        </p:spPr>
        <p:txBody>
          <a:bodyPr/>
          <a:lstStyle/>
          <a:p>
            <a:fld id="{48F63A3B-78C7-47BE-AE5E-E10140E04643}" type="slidenum">
              <a:rPr lang="en-US" smtClean="0">
                <a:solidFill>
                  <a:srgbClr val="000000"/>
                </a:solidFill>
              </a:rPr>
              <a:pPr/>
              <a:t>‹#›</a:t>
            </a:fld>
            <a:endParaRPr lang="en-US" dirty="0">
              <a:solidFill>
                <a:srgbClr val="000000"/>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33292834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 General (White)">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chemeClr val="accent1"/>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0854" y="1089632"/>
            <a:ext cx="5182292" cy="1828800"/>
          </a:xfrm>
          <a:prstGeom prst="rect">
            <a:avLst/>
          </a:prstGeom>
        </p:spPr>
      </p:pic>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0854" y="1089632"/>
            <a:ext cx="5182292" cy="1828800"/>
          </a:xfrm>
          <a:prstGeom prst="rect">
            <a:avLst/>
          </a:prstGeom>
        </p:spPr>
      </p:pic>
      <p:sp>
        <p:nvSpPr>
          <p:cNvPr id="7" name="Footer Placeholder 6"/>
          <p:cNvSpPr>
            <a:spLocks noGrp="1"/>
          </p:cNvSpPr>
          <p:nvPr>
            <p:ph type="ftr" sz="quarter" idx="16"/>
          </p:nvPr>
        </p:nvSpPr>
        <p:spPr/>
        <p:txBody>
          <a:bodyPr/>
          <a:lstStyle/>
          <a:p>
            <a:r>
              <a:rPr lang="en-US" dirty="0">
                <a:solidFill>
                  <a:srgbClr val="000000"/>
                </a:solidFill>
              </a:rPr>
              <a:t>Optional Plan Title Here | www.MinnesotaGO.org</a:t>
            </a:r>
          </a:p>
        </p:txBody>
      </p:sp>
      <p:sp>
        <p:nvSpPr>
          <p:cNvPr id="8" name="Slide Number Placeholder 7"/>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6"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2103273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 Vision (Blue)">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061" y="780205"/>
            <a:ext cx="7149878" cy="2851637"/>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00A3E2"/>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4" name="Slide Number Placeholder 13"/>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3"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27528694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 Multimodal (Blue)">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080" y="780205"/>
            <a:ext cx="7307600" cy="2851637"/>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00A3E2"/>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4" name="Slide Number Placeholder 13"/>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3"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8438230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 Aviation (Blu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1589" y="767326"/>
            <a:ext cx="5628912" cy="3044821"/>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FAA633"/>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1" name="Slide Number Placeholder 10"/>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2"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40100939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 Bicycle (Blu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984" y="571374"/>
            <a:ext cx="7600169" cy="3260022"/>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FAA633"/>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1" name="Slide Number Placeholder 10"/>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2"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14887116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 Freight (Blu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6399" y="758962"/>
            <a:ext cx="6792589" cy="3195982"/>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FAA633"/>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1" name="Slide Number Placeholder 10"/>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2"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143564348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 Highway (Blu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080" y="830755"/>
            <a:ext cx="7162519" cy="3120174"/>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FAA633"/>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1" name="Slide Number Placeholder 10"/>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2"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20944240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 Pedestrian (Blu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080" y="791259"/>
            <a:ext cx="7448270" cy="2614595"/>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FAA633"/>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1" name="Slide Number Placeholder 10"/>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2"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66130237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tle - PortsWaterways (Blu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080" y="842326"/>
            <a:ext cx="7307600" cy="2484939"/>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FAA633"/>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1" name="Slide Number Placeholder 10"/>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2"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24415622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itle - Rail (Blu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316" y="780204"/>
            <a:ext cx="7218032" cy="2722041"/>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FAA633"/>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1" name="Slide Number Placeholder 10"/>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2"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113820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itle - Transit (Blu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080" y="770450"/>
            <a:ext cx="7218032" cy="2601092"/>
          </a:xfrm>
          <a:prstGeom prst="rect">
            <a:avLst/>
          </a:prstGeom>
        </p:spPr>
      </p:pic>
      <p:sp>
        <p:nvSpPr>
          <p:cNvPr id="10" name="Rectangle 9"/>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rgbClr val="FAA633"/>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9" name="Footer Placeholder 8"/>
          <p:cNvSpPr>
            <a:spLocks noGrp="1"/>
          </p:cNvSpPr>
          <p:nvPr>
            <p:ph type="ftr" sz="quarter" idx="16"/>
          </p:nvPr>
        </p:nvSpPr>
        <p:spPr/>
        <p:txBody>
          <a:bodyPr/>
          <a:lstStyle/>
          <a:p>
            <a:r>
              <a:rPr lang="en-US" dirty="0">
                <a:solidFill>
                  <a:srgbClr val="000000"/>
                </a:solidFill>
              </a:rPr>
              <a:t>Optional Plan Title Here | www.MinnesotaGO.org</a:t>
            </a:r>
          </a:p>
        </p:txBody>
      </p:sp>
      <p:sp>
        <p:nvSpPr>
          <p:cNvPr id="11" name="Slide Number Placeholder 10"/>
          <p:cNvSpPr>
            <a:spLocks noGrp="1"/>
          </p:cNvSpPr>
          <p:nvPr>
            <p:ph type="sldNum" sz="quarter" idx="17"/>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22" name="Text Placeholder 10"/>
          <p:cNvSpPr>
            <a:spLocks noGrp="1"/>
          </p:cNvSpPr>
          <p:nvPr>
            <p:ph type="body" sz="quarter" idx="14" hasCustomPrompt="1"/>
          </p:nvPr>
        </p:nvSpPr>
        <p:spPr>
          <a:xfrm>
            <a:off x="2101851" y="5644884"/>
            <a:ext cx="4940300" cy="574940"/>
          </a:xfrm>
        </p:spPr>
        <p:txBody>
          <a:bodyPr>
            <a:normAutofit/>
          </a:bodyPr>
          <a:lstStyle>
            <a:lvl1pPr marL="0" indent="0" algn="ctr">
              <a:spcBef>
                <a:spcPts val="0"/>
              </a:spcBef>
              <a:spcAft>
                <a:spcPts val="750"/>
              </a:spcAft>
              <a:buNone/>
              <a:defRPr sz="1350" baseline="0"/>
            </a:lvl1pPr>
          </a:lstStyle>
          <a:p>
            <a:r>
              <a:rPr lang="en-US" dirty="0" err="1"/>
              <a:t>Firstname</a:t>
            </a:r>
            <a:r>
              <a:rPr lang="en-US" dirty="0"/>
              <a:t> | </a:t>
            </a:r>
            <a:r>
              <a:rPr lang="en-US" dirty="0" err="1"/>
              <a:t>Lastname</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51" y="6249087"/>
            <a:ext cx="2233382" cy="618666"/>
          </a:xfrm>
          <a:prstGeom prst="rect">
            <a:avLst/>
          </a:prstGeom>
        </p:spPr>
      </p:pic>
    </p:spTree>
    <p:extLst>
      <p:ext uri="{BB962C8B-B14F-4D97-AF65-F5344CB8AC3E}">
        <p14:creationId xmlns:p14="http://schemas.microsoft.com/office/powerpoint/2010/main" val="2275051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Agenda (Blue)">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003865"/>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Agenda</a:t>
            </a:r>
          </a:p>
        </p:txBody>
      </p:sp>
      <p:sp>
        <p:nvSpPr>
          <p:cNvPr id="12" name="Table Placeholder 9"/>
          <p:cNvSpPr>
            <a:spLocks noGrp="1"/>
          </p:cNvSpPr>
          <p:nvPr>
            <p:ph type="tbl" sz="quarter" idx="13"/>
          </p:nvPr>
        </p:nvSpPr>
        <p:spPr>
          <a:xfrm>
            <a:off x="628650" y="1563883"/>
            <a:ext cx="7886700" cy="4613081"/>
          </a:xfrm>
        </p:spPr>
        <p:txBody>
          <a:bodyPr/>
          <a:lstStyle/>
          <a:p>
            <a:r>
              <a:rPr lang="en-US" dirty="0"/>
              <a:t>Click icon to add table</a:t>
            </a:r>
          </a:p>
        </p:txBody>
      </p:sp>
      <p:sp>
        <p:nvSpPr>
          <p:cNvPr id="9" name="Rectangle 8"/>
          <p:cNvSpPr/>
          <p:nvPr/>
        </p:nvSpPr>
        <p:spPr>
          <a:xfrm>
            <a:off x="0" y="1216025"/>
            <a:ext cx="9144000" cy="119256"/>
          </a:xfrm>
          <a:prstGeom prst="rect">
            <a:avLst/>
          </a:prstGeom>
          <a:solidFill>
            <a:srgbClr val="00A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13" name="Rectangle 12"/>
          <p:cNvSpPr/>
          <p:nvPr/>
        </p:nvSpPr>
        <p:spPr>
          <a:xfrm>
            <a:off x="0" y="1216025"/>
            <a:ext cx="9144000" cy="119256"/>
          </a:xfrm>
          <a:prstGeom prst="rect">
            <a:avLst/>
          </a:prstGeom>
          <a:solidFill>
            <a:srgbClr val="00A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24" name="Footer Placeholder 23"/>
          <p:cNvSpPr>
            <a:spLocks noGrp="1"/>
          </p:cNvSpPr>
          <p:nvPr>
            <p:ph type="ftr" sz="quarter" idx="15"/>
          </p:nvPr>
        </p:nvSpPr>
        <p:spPr/>
        <p:txBody>
          <a:bodyPr/>
          <a:lstStyle/>
          <a:p>
            <a:r>
              <a:rPr lang="en-US" dirty="0">
                <a:solidFill>
                  <a:srgbClr val="000000"/>
                </a:solidFill>
              </a:rPr>
              <a:t>Optional Plan Title Here | www.MinnesotaGO.org</a:t>
            </a:r>
          </a:p>
        </p:txBody>
      </p:sp>
      <p:sp>
        <p:nvSpPr>
          <p:cNvPr id="25" name="Slide Number Placeholder 24"/>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954691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Agenda (Yellow)">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003865"/>
              </a:solidFill>
            </a:endParaRPr>
          </a:p>
        </p:txBody>
      </p:sp>
      <p:sp>
        <p:nvSpPr>
          <p:cNvPr id="12" name="Table Placeholder 9"/>
          <p:cNvSpPr>
            <a:spLocks noGrp="1"/>
          </p:cNvSpPr>
          <p:nvPr>
            <p:ph type="tbl" sz="quarter" idx="13"/>
          </p:nvPr>
        </p:nvSpPr>
        <p:spPr>
          <a:xfrm>
            <a:off x="628650" y="1563883"/>
            <a:ext cx="7886700" cy="4613081"/>
          </a:xfrm>
        </p:spPr>
        <p:txBody>
          <a:bodyPr/>
          <a:lstStyle/>
          <a:p>
            <a:r>
              <a:rPr lang="en-US" dirty="0"/>
              <a:t>Click icon to add table</a:t>
            </a:r>
          </a:p>
        </p:txBody>
      </p:sp>
      <p:sp>
        <p:nvSpPr>
          <p:cNvPr id="9" name="Rectangle 8"/>
          <p:cNvSpPr/>
          <p:nvPr/>
        </p:nvSpPr>
        <p:spPr>
          <a:xfrm>
            <a:off x="0" y="1216025"/>
            <a:ext cx="9144000" cy="119256"/>
          </a:xfrm>
          <a:prstGeom prst="rect">
            <a:avLst/>
          </a:prstGeom>
          <a:solidFill>
            <a:srgbClr val="00A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13" name="Rectangle 12"/>
          <p:cNvSpPr/>
          <p:nvPr/>
        </p:nvSpPr>
        <p:spPr>
          <a:xfrm>
            <a:off x="0" y="1216025"/>
            <a:ext cx="9144000" cy="119256"/>
          </a:xfrm>
          <a:prstGeom prst="rect">
            <a:avLst/>
          </a:prstGeom>
          <a:solidFill>
            <a:srgbClr val="FAA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19"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Agenda</a:t>
            </a:r>
          </a:p>
        </p:txBody>
      </p:sp>
      <p:sp>
        <p:nvSpPr>
          <p:cNvPr id="21" name="Footer Placeholder 20"/>
          <p:cNvSpPr>
            <a:spLocks noGrp="1"/>
          </p:cNvSpPr>
          <p:nvPr>
            <p:ph type="ftr" sz="quarter" idx="15"/>
          </p:nvPr>
        </p:nvSpPr>
        <p:spPr/>
        <p:txBody>
          <a:bodyPr/>
          <a:lstStyle/>
          <a:p>
            <a:r>
              <a:rPr lang="en-US" dirty="0">
                <a:solidFill>
                  <a:srgbClr val="000000"/>
                </a:solidFill>
              </a:rPr>
              <a:t>Optional Plan Title Here | www.MinnesotaGO.org</a:t>
            </a:r>
          </a:p>
        </p:txBody>
      </p:sp>
      <p:sp>
        <p:nvSpPr>
          <p:cNvPr id="22" name="Slide Number Placeholder 21"/>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7778907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Section Slide (Blue)">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chemeClr val="accent1"/>
          </a:solidFill>
        </p:spPr>
        <p:txBody>
          <a:bodyPr anchor="ctr">
            <a:normAutofit/>
          </a:bodyPr>
          <a:lstStyle>
            <a:lvl1pPr algn="ctr">
              <a:defRPr sz="2700">
                <a:solidFill>
                  <a:schemeClr val="bg1"/>
                </a:solidFill>
              </a:defRPr>
            </a:lvl1pPr>
          </a:lstStyle>
          <a:p>
            <a:r>
              <a:rPr lang="en-US" dirty="0"/>
              <a:t>Click to edit section title</a:t>
            </a:r>
          </a:p>
        </p:txBody>
      </p:sp>
      <p:sp>
        <p:nvSpPr>
          <p:cNvPr id="11" name="Picture Placeholder 2"/>
          <p:cNvSpPr>
            <a:spLocks noGrp="1"/>
          </p:cNvSpPr>
          <p:nvPr>
            <p:ph type="pic" sz="quarter" idx="13" hasCustomPrompt="1"/>
          </p:nvPr>
        </p:nvSpPr>
        <p:spPr>
          <a:xfrm>
            <a:off x="0" y="1789113"/>
            <a:ext cx="9144000" cy="2298700"/>
          </a:xfrm>
        </p:spPr>
        <p:txBody>
          <a:bodyPr/>
          <a:lstStyle/>
          <a:p>
            <a:r>
              <a:rPr lang="en-US" dirty="0"/>
              <a:t>Click Icon to add picture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7368" y="631223"/>
            <a:ext cx="1908814" cy="673609"/>
          </a:xfrm>
          <a:prstGeom prst="rect">
            <a:avLst/>
          </a:prstGeom>
        </p:spPr>
      </p:pic>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7368" y="631223"/>
            <a:ext cx="1908814" cy="673609"/>
          </a:xfrm>
          <a:prstGeom prst="rect">
            <a:avLst/>
          </a:prstGeom>
        </p:spPr>
      </p:pic>
      <p:sp>
        <p:nvSpPr>
          <p:cNvPr id="16"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r>
              <a:rPr lang="en-US" dirty="0">
                <a:solidFill>
                  <a:srgbClr val="000000"/>
                </a:solidFill>
              </a:rPr>
              <a:t>Optional Plan Title Here </a:t>
            </a:r>
            <a:r>
              <a:rPr lang="en-US" dirty="0">
                <a:solidFill>
                  <a:srgbClr val="003865"/>
                </a:solidFill>
              </a:rPr>
              <a:t>|</a:t>
            </a:r>
            <a:r>
              <a:rPr lang="en-US" dirty="0">
                <a:solidFill>
                  <a:srgbClr val="000000"/>
                </a:solidFill>
              </a:rPr>
              <a:t> www.MinnesotaGO.org</a:t>
            </a:r>
          </a:p>
        </p:txBody>
      </p:sp>
      <p:sp>
        <p:nvSpPr>
          <p:cNvPr id="17" name="Slide Number Placeholder 5"/>
          <p:cNvSpPr>
            <a:spLocks noGrp="1"/>
          </p:cNvSpPr>
          <p:nvPr>
            <p:ph type="sldNum" sz="quarter" idx="12"/>
          </p:nvPr>
        </p:nvSpPr>
        <p:spPr>
          <a:xfrm>
            <a:off x="7418349" y="6356351"/>
            <a:ext cx="1097001" cy="365125"/>
          </a:xfrm>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89640745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Section Slide (Yellow)">
    <p:bg>
      <p:bgPr>
        <a:solidFill>
          <a:schemeClr val="bg1"/>
        </a:solid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82248" y="433638"/>
            <a:ext cx="2279615" cy="1060574"/>
          </a:xfrm>
          <a:prstGeom prst="rect">
            <a:avLst/>
          </a:prstGeom>
        </p:spPr>
      </p:pic>
      <p:sp>
        <p:nvSpPr>
          <p:cNvPr id="10" name="Rectangle 9"/>
          <p:cNvSpPr/>
          <p:nvPr/>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2" name="Title 1"/>
          <p:cNvSpPr>
            <a:spLocks noGrp="1"/>
          </p:cNvSpPr>
          <p:nvPr>
            <p:ph type="ctrTitle" hasCustomPrompt="1"/>
          </p:nvPr>
        </p:nvSpPr>
        <p:spPr>
          <a:xfrm>
            <a:off x="0" y="4188565"/>
            <a:ext cx="9144000" cy="1199223"/>
          </a:xfrm>
          <a:solidFill>
            <a:schemeClr val="accent1"/>
          </a:solidFill>
        </p:spPr>
        <p:txBody>
          <a:bodyPr anchor="ctr">
            <a:normAutofit/>
          </a:bodyPr>
          <a:lstStyle>
            <a:lvl1pPr algn="ctr">
              <a:defRPr sz="2700">
                <a:solidFill>
                  <a:schemeClr val="bg1"/>
                </a:solidFill>
              </a:defRPr>
            </a:lvl1pPr>
          </a:lstStyle>
          <a:p>
            <a:r>
              <a:rPr lang="en-US" dirty="0"/>
              <a:t>Click to edit section title</a:t>
            </a:r>
          </a:p>
        </p:txBody>
      </p:sp>
      <p:sp>
        <p:nvSpPr>
          <p:cNvPr id="11" name="Picture Placeholder 2"/>
          <p:cNvSpPr>
            <a:spLocks noGrp="1"/>
          </p:cNvSpPr>
          <p:nvPr>
            <p:ph type="pic" sz="quarter" idx="13" hasCustomPrompt="1"/>
          </p:nvPr>
        </p:nvSpPr>
        <p:spPr>
          <a:xfrm>
            <a:off x="0" y="1789113"/>
            <a:ext cx="9144000" cy="2298700"/>
          </a:xfrm>
        </p:spPr>
        <p:txBody>
          <a:bodyPr/>
          <a:lstStyle/>
          <a:p>
            <a:r>
              <a:rPr lang="en-US" dirty="0"/>
              <a:t>Click Icon to add picture</a:t>
            </a:r>
          </a:p>
        </p:txBody>
      </p:sp>
      <p:sp>
        <p:nvSpPr>
          <p:cNvPr id="16"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r>
              <a:rPr lang="en-US" dirty="0">
                <a:solidFill>
                  <a:srgbClr val="000000"/>
                </a:solidFill>
              </a:rPr>
              <a:t>Optional Plan Title Here </a:t>
            </a:r>
            <a:r>
              <a:rPr lang="en-US" dirty="0">
                <a:solidFill>
                  <a:srgbClr val="003865"/>
                </a:solidFill>
              </a:rPr>
              <a:t>|</a:t>
            </a:r>
            <a:r>
              <a:rPr lang="en-US" dirty="0">
                <a:solidFill>
                  <a:srgbClr val="000000"/>
                </a:solidFill>
              </a:rPr>
              <a:t> www.MinnesotaGO.org</a:t>
            </a:r>
          </a:p>
        </p:txBody>
      </p:sp>
      <p:sp>
        <p:nvSpPr>
          <p:cNvPr id="17" name="Slide Number Placeholder 5"/>
          <p:cNvSpPr>
            <a:spLocks noGrp="1"/>
          </p:cNvSpPr>
          <p:nvPr>
            <p:ph type="sldNum" sz="quarter" idx="12"/>
          </p:nvPr>
        </p:nvSpPr>
        <p:spPr>
          <a:xfrm>
            <a:off x="7418349" y="6356351"/>
            <a:ext cx="1097001" cy="365125"/>
          </a:xfrm>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080718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Content (Blue)">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32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r>
              <a:rPr lang="en-US" dirty="0">
                <a:solidFill>
                  <a:srgbClr val="000000"/>
                </a:solidFill>
              </a:rPr>
              <a:t>Optional Plan Title Here </a:t>
            </a:r>
            <a:r>
              <a:rPr lang="en-US" dirty="0">
                <a:solidFill>
                  <a:srgbClr val="003865"/>
                </a:solidFill>
              </a:rPr>
              <a:t>|</a:t>
            </a:r>
            <a:r>
              <a:rPr lang="en-US" dirty="0">
                <a:solidFill>
                  <a:srgbClr val="000000"/>
                </a:solidFill>
              </a:rPr>
              <a:t> www.MinnesotaGO.org</a:t>
            </a: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8" name="Rectangle 7"/>
          <p:cNvSpPr/>
          <p:nvPr/>
        </p:nvSpPr>
        <p:spPr>
          <a:xfrm>
            <a:off x="0" y="1216025"/>
            <a:ext cx="9144000" cy="119256"/>
          </a:xfrm>
          <a:prstGeom prst="rect">
            <a:avLst/>
          </a:prstGeom>
          <a:solidFill>
            <a:srgbClr val="00A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11" name="Rectangle 10"/>
          <p:cNvSpPr/>
          <p:nvPr/>
        </p:nvSpPr>
        <p:spPr>
          <a:xfrm>
            <a:off x="0" y="1216025"/>
            <a:ext cx="9144000" cy="119256"/>
          </a:xfrm>
          <a:prstGeom prst="rect">
            <a:avLst/>
          </a:prstGeom>
          <a:solidFill>
            <a:srgbClr val="00A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Tree>
    <p:extLst>
      <p:ext uri="{BB962C8B-B14F-4D97-AF65-F5344CB8AC3E}">
        <p14:creationId xmlns:p14="http://schemas.microsoft.com/office/powerpoint/2010/main" val="399312289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Content (Yellow)">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0" y="1216025"/>
            <a:ext cx="9144000" cy="119256"/>
          </a:xfrm>
          <a:prstGeom prst="rect">
            <a:avLst/>
          </a:prstGeom>
          <a:solidFill>
            <a:srgbClr val="00A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11" name="Rectangle 10"/>
          <p:cNvSpPr/>
          <p:nvPr/>
        </p:nvSpPr>
        <p:spPr>
          <a:xfrm>
            <a:off x="0" y="1216025"/>
            <a:ext cx="9144000" cy="119256"/>
          </a:xfrm>
          <a:prstGeom prst="rect">
            <a:avLst/>
          </a:prstGeom>
          <a:solidFill>
            <a:srgbClr val="FAA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13" name="Footer Placeholder 12"/>
          <p:cNvSpPr>
            <a:spLocks noGrp="1"/>
          </p:cNvSpPr>
          <p:nvPr>
            <p:ph type="ftr" sz="quarter" idx="11"/>
          </p:nvPr>
        </p:nvSpPr>
        <p:spPr/>
        <p:txBody>
          <a:bodyPr/>
          <a:lstStyle/>
          <a:p>
            <a:r>
              <a:rPr lang="en-US" dirty="0">
                <a:solidFill>
                  <a:srgbClr val="000000"/>
                </a:solidFill>
              </a:rPr>
              <a:t>Optional Plan Title Here | www.MinnesotaGO.org</a:t>
            </a:r>
          </a:p>
        </p:txBody>
      </p:sp>
      <p:sp>
        <p:nvSpPr>
          <p:cNvPr id="14" name="Slide Number Placeholder 13"/>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235202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ontent - Split (Blue)">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1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5"/>
            <a:ext cx="38862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94625"/>
            <a:ext cx="38862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p:cNvSpPr/>
          <p:nvPr/>
        </p:nvSpPr>
        <p:spPr>
          <a:xfrm>
            <a:off x="0" y="1216025"/>
            <a:ext cx="9144000" cy="119256"/>
          </a:xfrm>
          <a:prstGeom prst="rect">
            <a:avLst/>
          </a:prstGeom>
          <a:solidFill>
            <a:srgbClr val="00A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AA633"/>
              </a:solidFill>
            </a:endParaRPr>
          </a:p>
        </p:txBody>
      </p:sp>
      <p:sp>
        <p:nvSpPr>
          <p:cNvPr id="14" name="Rectangle 13"/>
          <p:cNvSpPr/>
          <p:nvPr/>
        </p:nvSpPr>
        <p:spPr>
          <a:xfrm>
            <a:off x="0" y="1216025"/>
            <a:ext cx="9144000" cy="119256"/>
          </a:xfrm>
          <a:prstGeom prst="rect">
            <a:avLst/>
          </a:prstGeom>
          <a:solidFill>
            <a:srgbClr val="00A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AA633"/>
              </a:solidFill>
            </a:endParaRPr>
          </a:p>
        </p:txBody>
      </p:sp>
      <p:sp>
        <p:nvSpPr>
          <p:cNvPr id="2" name="Date Placeholder 1"/>
          <p:cNvSpPr>
            <a:spLocks noGrp="1"/>
          </p:cNvSpPr>
          <p:nvPr>
            <p:ph type="dt" sz="half" idx="10"/>
          </p:nvPr>
        </p:nvSpPr>
        <p:spPr>
          <a:xfrm>
            <a:off x="628650" y="6356351"/>
            <a:ext cx="1018943" cy="365125"/>
          </a:xfrm>
          <a:prstGeom prst="rect">
            <a:avLst/>
          </a:prstGeom>
        </p:spPr>
        <p:txBody>
          <a:bodyPr/>
          <a:lstStyle/>
          <a:p>
            <a:pPr fontAlgn="base">
              <a:spcBef>
                <a:spcPct val="0"/>
              </a:spcBef>
              <a:spcAft>
                <a:spcPct val="0"/>
              </a:spcAft>
              <a:defRPr/>
            </a:pPr>
            <a:fld id="{DA9F78FB-20A0-400B-A295-19EA5A4C93DB}" type="datetimeFigureOut">
              <a:rPr lang="en-US" smtClean="0">
                <a:solidFill>
                  <a:srgbClr val="003865"/>
                </a:solidFill>
                <a:latin typeface="Calibri" pitchFamily="34" charset="0"/>
                <a:cs typeface="Arial" charset="0"/>
              </a:rPr>
              <a:pPr fontAlgn="base">
                <a:spcBef>
                  <a:spcPct val="0"/>
                </a:spcBef>
                <a:spcAft>
                  <a:spcPct val="0"/>
                </a:spcAft>
                <a:defRPr/>
              </a:pPr>
              <a:t>9/27/2018</a:t>
            </a:fld>
            <a:endParaRPr lang="en-US" dirty="0">
              <a:solidFill>
                <a:srgbClr val="003865"/>
              </a:solidFill>
              <a:latin typeface="Calibri" pitchFamily="34" charset="0"/>
              <a:cs typeface="Arial" charset="0"/>
            </a:endParaRPr>
          </a:p>
        </p:txBody>
      </p:sp>
      <p:sp>
        <p:nvSpPr>
          <p:cNvPr id="6" name="Footer Placeholder 5"/>
          <p:cNvSpPr>
            <a:spLocks noGrp="1"/>
          </p:cNvSpPr>
          <p:nvPr>
            <p:ph type="ftr" sz="quarter" idx="11"/>
          </p:nvPr>
        </p:nvSpPr>
        <p:spPr/>
        <p:txBody>
          <a:bodyPr/>
          <a:lstStyle/>
          <a:p>
            <a:r>
              <a:rPr lang="en-US" dirty="0">
                <a:solidFill>
                  <a:srgbClr val="000000"/>
                </a:solidFill>
              </a:rPr>
              <a:t>Optional Plan Title Here | www.MinnesotaGO.org</a:t>
            </a:r>
          </a:p>
        </p:txBody>
      </p:sp>
      <p:sp>
        <p:nvSpPr>
          <p:cNvPr id="9" name="Slide Number Placeholder 8"/>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8686206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ontent - Split (Yellow)">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FFFFF"/>
              </a:solidFill>
            </a:endParaRPr>
          </a:p>
        </p:txBody>
      </p:sp>
      <p:sp>
        <p:nvSpPr>
          <p:cNvPr id="1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5"/>
            <a:ext cx="38862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94625"/>
            <a:ext cx="38862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p:cNvSpPr/>
          <p:nvPr/>
        </p:nvSpPr>
        <p:spPr>
          <a:xfrm>
            <a:off x="0" y="1216025"/>
            <a:ext cx="9144000" cy="119256"/>
          </a:xfrm>
          <a:prstGeom prst="rect">
            <a:avLst/>
          </a:prstGeom>
          <a:solidFill>
            <a:srgbClr val="00A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AA633"/>
              </a:solidFill>
            </a:endParaRPr>
          </a:p>
        </p:txBody>
      </p:sp>
      <p:sp>
        <p:nvSpPr>
          <p:cNvPr id="14" name="Rectangle 13"/>
          <p:cNvSpPr/>
          <p:nvPr/>
        </p:nvSpPr>
        <p:spPr>
          <a:xfrm>
            <a:off x="0" y="1216025"/>
            <a:ext cx="9144000" cy="119256"/>
          </a:xfrm>
          <a:prstGeom prst="rect">
            <a:avLst/>
          </a:prstGeom>
          <a:solidFill>
            <a:srgbClr val="FAA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350" dirty="0">
              <a:solidFill>
                <a:srgbClr val="FAA633"/>
              </a:solidFill>
            </a:endParaRPr>
          </a:p>
        </p:txBody>
      </p:sp>
      <p:sp>
        <p:nvSpPr>
          <p:cNvPr id="6" name="Footer Placeholder 5"/>
          <p:cNvSpPr>
            <a:spLocks noGrp="1"/>
          </p:cNvSpPr>
          <p:nvPr>
            <p:ph type="ftr" sz="quarter" idx="11"/>
          </p:nvPr>
        </p:nvSpPr>
        <p:spPr/>
        <p:txBody>
          <a:bodyPr/>
          <a:lstStyle/>
          <a:p>
            <a:r>
              <a:rPr lang="en-US" dirty="0">
                <a:solidFill>
                  <a:srgbClr val="000000"/>
                </a:solidFill>
              </a:rPr>
              <a:t>Optional Plan Title Here | www.MinnesotaGO.org</a:t>
            </a:r>
          </a:p>
        </p:txBody>
      </p:sp>
      <p:sp>
        <p:nvSpPr>
          <p:cNvPr id="9" name="Slide Number Placeholder 8"/>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3044641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Big Imag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3"/>
            <a:ext cx="9144000" cy="5638799"/>
          </a:xfrm>
        </p:spPr>
        <p:txBody>
          <a:bodyPr/>
          <a:lstStyle/>
          <a:p>
            <a:r>
              <a:rPr lang="en-US" dirty="0"/>
              <a:t>Click icon to add picture</a:t>
            </a:r>
          </a:p>
        </p:txBody>
      </p:sp>
      <p:sp>
        <p:nvSpPr>
          <p:cNvPr id="9" name="Title 1"/>
          <p:cNvSpPr>
            <a:spLocks noGrp="1"/>
          </p:cNvSpPr>
          <p:nvPr>
            <p:ph type="title" hasCustomPrompt="1"/>
          </p:nvPr>
        </p:nvSpPr>
        <p:spPr>
          <a:xfrm>
            <a:off x="1" y="5638801"/>
            <a:ext cx="9144000" cy="1219200"/>
          </a:xfrm>
          <a:solidFill>
            <a:srgbClr val="003865"/>
          </a:solidFill>
        </p:spPr>
        <p:txBody>
          <a:bodyPr>
            <a:normAutofit/>
          </a:bodyPr>
          <a:lstStyle>
            <a:lvl1pPr algn="ctr">
              <a:defRPr sz="3200">
                <a:solidFill>
                  <a:schemeClr val="bg1"/>
                </a:solidFill>
              </a:defRPr>
            </a:lvl1pPr>
          </a:lstStyle>
          <a:p>
            <a:r>
              <a:rPr lang="en-US" dirty="0"/>
              <a:t>Click to edit title</a:t>
            </a:r>
          </a:p>
        </p:txBody>
      </p:sp>
    </p:spTree>
    <p:extLst>
      <p:ext uri="{BB962C8B-B14F-4D97-AF65-F5344CB8AC3E}">
        <p14:creationId xmlns:p14="http://schemas.microsoft.com/office/powerpoint/2010/main" val="254330511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End (Blue)">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9144000" cy="1733266"/>
          </a:xfrm>
          <a:solidFill>
            <a:srgbClr val="003865"/>
          </a:solidFill>
        </p:spPr>
        <p:txBody>
          <a:bodyPr>
            <a:noAutofit/>
          </a:bodyPr>
          <a:lstStyle>
            <a:lvl1pPr algn="ctr">
              <a:tabLst>
                <a:tab pos="2827735" algn="l"/>
              </a:tabLst>
              <a:defRPr sz="525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628650" y="3627940"/>
            <a:ext cx="7886700" cy="2574557"/>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6" name="Rectangle 5"/>
          <p:cNvSpPr/>
          <p:nvPr/>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7368" y="488886"/>
            <a:ext cx="1908814" cy="673609"/>
          </a:xfrm>
          <a:prstGeom prst="rect">
            <a:avLst/>
          </a:prstGeom>
        </p:spPr>
      </p:pic>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7368" y="488886"/>
            <a:ext cx="1908814" cy="673609"/>
          </a:xfrm>
          <a:prstGeom prst="rect">
            <a:avLst/>
          </a:prstGeom>
        </p:spPr>
      </p:pic>
      <p:sp>
        <p:nvSpPr>
          <p:cNvPr id="14" name="Footer Placeholder 13"/>
          <p:cNvSpPr>
            <a:spLocks noGrp="1"/>
          </p:cNvSpPr>
          <p:nvPr>
            <p:ph type="ftr" sz="quarter" idx="15"/>
          </p:nvPr>
        </p:nvSpPr>
        <p:spPr/>
        <p:txBody>
          <a:bodyPr/>
          <a:lstStyle/>
          <a:p>
            <a:r>
              <a:rPr lang="en-US" dirty="0">
                <a:solidFill>
                  <a:srgbClr val="000000"/>
                </a:solidFill>
              </a:rPr>
              <a:t>Optional Plan Title Here | www.MinnesotaGO.org</a:t>
            </a:r>
          </a:p>
        </p:txBody>
      </p:sp>
      <p:sp>
        <p:nvSpPr>
          <p:cNvPr id="15" name="Slide Number Placeholder 14"/>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81498409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End (Yellow)">
    <p:bg>
      <p:bgPr>
        <a:solidFill>
          <a:srgbClr val="E8E8E8"/>
        </a:solidFill>
        <a:effectLst/>
      </p:bgPr>
    </p:bg>
    <p:spTree>
      <p:nvGrpSpPr>
        <p:cNvPr id="1" name=""/>
        <p:cNvGrpSpPr/>
        <p:nvPr/>
      </p:nvGrpSpPr>
      <p:grpSpPr>
        <a:xfrm>
          <a:off x="0" y="0"/>
          <a:ext cx="0" cy="0"/>
          <a:chOff x="0" y="0"/>
          <a:chExt cx="0" cy="0"/>
        </a:xfrm>
      </p:grpSpPr>
      <p:sp>
        <p:nvSpPr>
          <p:cNvPr id="6" name="Rectangle 5"/>
          <p:cNvSpPr/>
          <p:nvPr/>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81967" y="295402"/>
            <a:ext cx="2279615" cy="1060574"/>
          </a:xfrm>
          <a:prstGeom prst="rect">
            <a:avLst/>
          </a:prstGeom>
        </p:spPr>
      </p:pic>
      <p:sp>
        <p:nvSpPr>
          <p:cNvPr id="7" name="Title 1"/>
          <p:cNvSpPr>
            <a:spLocks noGrp="1"/>
          </p:cNvSpPr>
          <p:nvPr>
            <p:ph type="title" hasCustomPrompt="1"/>
          </p:nvPr>
        </p:nvSpPr>
        <p:spPr>
          <a:xfrm>
            <a:off x="0" y="1651380"/>
            <a:ext cx="9144000" cy="1733266"/>
          </a:xfrm>
          <a:solidFill>
            <a:srgbClr val="003865"/>
          </a:solidFill>
        </p:spPr>
        <p:txBody>
          <a:bodyPr>
            <a:noAutofit/>
          </a:bodyPr>
          <a:lstStyle>
            <a:lvl1pPr algn="ctr">
              <a:tabLst>
                <a:tab pos="2827735" algn="l"/>
              </a:tabLst>
              <a:defRPr sz="525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628650" y="3627940"/>
            <a:ext cx="7886700" cy="2574557"/>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14" name="Footer Placeholder 13"/>
          <p:cNvSpPr>
            <a:spLocks noGrp="1"/>
          </p:cNvSpPr>
          <p:nvPr>
            <p:ph type="ftr" sz="quarter" idx="15"/>
          </p:nvPr>
        </p:nvSpPr>
        <p:spPr/>
        <p:txBody>
          <a:bodyPr/>
          <a:lstStyle/>
          <a:p>
            <a:r>
              <a:rPr lang="en-US" dirty="0">
                <a:solidFill>
                  <a:srgbClr val="000000"/>
                </a:solidFill>
              </a:rPr>
              <a:t>Optional Plan Title Here | www.MinnesotaGO.org</a:t>
            </a:r>
          </a:p>
        </p:txBody>
      </p:sp>
      <p:sp>
        <p:nvSpPr>
          <p:cNvPr id="15" name="Slide Number Placeholder 14"/>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5865580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3"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200400" y="3276600"/>
            <a:ext cx="5105400" cy="457200"/>
          </a:xfrm>
        </p:spPr>
        <p:txBody>
          <a:bodyPr anchor="t">
            <a:noAutofit/>
          </a:bodyPr>
          <a:lstStyle>
            <a:lvl1pPr algn="l">
              <a:defRPr sz="2400" b="0" cap="all" spc="-140" baseline="0">
                <a:solidFill>
                  <a:schemeClr val="bg1"/>
                </a:solidFill>
                <a:effectLst/>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Rectangle 3"/>
          <p:cNvSpPr/>
          <p:nvPr userDrawn="1"/>
        </p:nvSpPr>
        <p:spPr>
          <a:xfrm>
            <a:off x="8305800" y="6096000"/>
            <a:ext cx="685800" cy="685800"/>
          </a:xfrm>
          <a:prstGeom prst="rect">
            <a:avLst/>
          </a:prstGeom>
          <a:solidFill>
            <a:srgbClr val="023F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026" name="28F1A0FD-7E29-4D30-B905-FB6D20F4B038" descr="image00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924256" y="6096000"/>
            <a:ext cx="1219744"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317788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6629400" y="6324600"/>
            <a:ext cx="1447800" cy="365125"/>
          </a:xfrm>
          <a:prstGeom prst="rect">
            <a:avLst/>
          </a:prstGeom>
        </p:spPr>
        <p:txBody>
          <a:bodyPr/>
          <a:lstStyle>
            <a:lvl1pPr>
              <a:defRPr/>
            </a:lvl1pPr>
          </a:lstStyle>
          <a:p>
            <a:pPr fontAlgn="base">
              <a:spcBef>
                <a:spcPct val="0"/>
              </a:spcBef>
              <a:spcAft>
                <a:spcPct val="0"/>
              </a:spcAft>
              <a:defRPr/>
            </a:pPr>
            <a:fld id="{1498B91A-43DD-4050-AA2D-A3AD028BC46B}" type="datetimeFigureOut">
              <a:rPr lang="en-US">
                <a:solidFill>
                  <a:srgbClr val="003865"/>
                </a:solidFill>
                <a:latin typeface="Calibri" pitchFamily="34" charset="0"/>
                <a:cs typeface="Arial" charset="0"/>
              </a:rPr>
              <a:pPr fontAlgn="base">
                <a:spcBef>
                  <a:spcPct val="0"/>
                </a:spcBef>
                <a:spcAft>
                  <a:spcPct val="0"/>
                </a:spcAft>
                <a:defRPr/>
              </a:pPr>
              <a:t>9/27/2018</a:t>
            </a:fld>
            <a:endParaRPr lang="en-US" dirty="0">
              <a:solidFill>
                <a:srgbClr val="003865"/>
              </a:solidFill>
              <a:latin typeface="Calibri" pitchFamily="34" charset="0"/>
              <a:cs typeface="Arial" charset="0"/>
            </a:endParaRPr>
          </a:p>
        </p:txBody>
      </p:sp>
    </p:spTree>
    <p:extLst>
      <p:ext uri="{BB962C8B-B14F-4D97-AF65-F5344CB8AC3E}">
        <p14:creationId xmlns:p14="http://schemas.microsoft.com/office/powerpoint/2010/main" val="9779816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3400" y="1524001"/>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524001"/>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629400" y="6324600"/>
            <a:ext cx="1447800" cy="365125"/>
          </a:xfrm>
          <a:prstGeom prst="rect">
            <a:avLst/>
          </a:prstGeom>
        </p:spPr>
        <p:txBody>
          <a:bodyPr/>
          <a:lstStyle>
            <a:lvl1pPr>
              <a:defRPr/>
            </a:lvl1pPr>
          </a:lstStyle>
          <a:p>
            <a:pPr fontAlgn="base">
              <a:spcBef>
                <a:spcPct val="0"/>
              </a:spcBef>
              <a:spcAft>
                <a:spcPct val="0"/>
              </a:spcAft>
              <a:defRPr/>
            </a:pPr>
            <a:fld id="{3B66554F-B917-46FF-9F4D-CAAE72187F24}" type="datetimeFigureOut">
              <a:rPr lang="en-US">
                <a:solidFill>
                  <a:srgbClr val="003865"/>
                </a:solidFill>
                <a:latin typeface="Calibri" pitchFamily="34" charset="0"/>
                <a:cs typeface="Arial" charset="0"/>
              </a:rPr>
              <a:pPr fontAlgn="base">
                <a:spcBef>
                  <a:spcPct val="0"/>
                </a:spcBef>
                <a:spcAft>
                  <a:spcPct val="0"/>
                </a:spcAft>
                <a:defRPr/>
              </a:pPr>
              <a:t>9/27/2018</a:t>
            </a:fld>
            <a:endParaRPr lang="en-US" dirty="0">
              <a:solidFill>
                <a:srgbClr val="003865"/>
              </a:solidFill>
              <a:latin typeface="Calibri" pitchFamily="34" charset="0"/>
              <a:cs typeface="Arial" charset="0"/>
            </a:endParaRPr>
          </a:p>
        </p:txBody>
      </p:sp>
      <p:sp>
        <p:nvSpPr>
          <p:cNvPr id="6" name="Rectangle 5"/>
          <p:cNvSpPr/>
          <p:nvPr userDrawn="1"/>
        </p:nvSpPr>
        <p:spPr>
          <a:xfrm>
            <a:off x="8229600" y="6172200"/>
            <a:ext cx="762000" cy="685800"/>
          </a:xfrm>
          <a:prstGeom prst="rect">
            <a:avLst/>
          </a:prstGeom>
          <a:solidFill>
            <a:srgbClr val="0193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7" name="28F1A0FD-7E29-4D30-B905-FB6D20F4B038" descr="image00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69731" y="6096000"/>
            <a:ext cx="1321869" cy="74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34396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124325"/>
            <a:ext cx="7772400" cy="676275"/>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3581400"/>
            <a:ext cx="7772400" cy="4333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a:xfrm>
            <a:off x="6629400" y="6324600"/>
            <a:ext cx="1447800" cy="365125"/>
          </a:xfrm>
          <a:prstGeom prst="rect">
            <a:avLst/>
          </a:prstGeom>
        </p:spPr>
        <p:txBody>
          <a:bodyPr/>
          <a:lstStyle>
            <a:lvl1pPr>
              <a:defRPr/>
            </a:lvl1pPr>
          </a:lstStyle>
          <a:p>
            <a:pPr fontAlgn="base">
              <a:spcBef>
                <a:spcPct val="0"/>
              </a:spcBef>
              <a:spcAft>
                <a:spcPct val="0"/>
              </a:spcAft>
              <a:defRPr/>
            </a:pPr>
            <a:fld id="{5B700081-C53D-47D4-A190-597E959B8955}" type="datetimeFigureOut">
              <a:rPr lang="en-US">
                <a:solidFill>
                  <a:srgbClr val="003865"/>
                </a:solidFill>
                <a:latin typeface="Calibri" pitchFamily="34" charset="0"/>
                <a:cs typeface="Arial" charset="0"/>
              </a:rPr>
              <a:pPr fontAlgn="base">
                <a:spcBef>
                  <a:spcPct val="0"/>
                </a:spcBef>
                <a:spcAft>
                  <a:spcPct val="0"/>
                </a:spcAft>
                <a:defRPr/>
              </a:pPr>
              <a:t>9/27/2018</a:t>
            </a:fld>
            <a:endParaRPr lang="en-US" dirty="0">
              <a:solidFill>
                <a:srgbClr val="003865"/>
              </a:solidFill>
              <a:latin typeface="Calibri" pitchFamily="34" charset="0"/>
              <a:cs typeface="Arial" charset="0"/>
            </a:endParaRPr>
          </a:p>
        </p:txBody>
      </p:sp>
      <p:sp>
        <p:nvSpPr>
          <p:cNvPr id="6" name="Rectangle 5"/>
          <p:cNvSpPr/>
          <p:nvPr userDrawn="1"/>
        </p:nvSpPr>
        <p:spPr>
          <a:xfrm>
            <a:off x="8229600" y="6172200"/>
            <a:ext cx="762000" cy="685800"/>
          </a:xfrm>
          <a:prstGeom prst="rect">
            <a:avLst/>
          </a:prstGeom>
          <a:solidFill>
            <a:srgbClr val="0193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7" name="28F1A0FD-7E29-4D30-B905-FB6D20F4B038" descr="image00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69731" y="6096000"/>
            <a:ext cx="1321869" cy="74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9850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slideLayout" Target="../slideLayouts/slideLayout75.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slideLayout" Target="../slideLayouts/slideLayout74.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slideLayout" Target="../slideLayouts/slideLayout73.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28" Type="http://schemas.openxmlformats.org/officeDocument/2006/relationships/theme" Target="../theme/theme2.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 Id="rId27"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1200">
                <a:solidFill>
                  <a:schemeClr val="tx2"/>
                </a:solidFill>
              </a:defRPr>
            </a:lvl1pPr>
          </a:lstStyle>
          <a:p>
            <a:fld id="{068C556E-7101-4471-A958-3911E20944AB}" type="datetime1">
              <a:rPr lang="en-US" smtClean="0"/>
              <a:t>9/27/2018</a:t>
            </a:fld>
            <a:endParaRPr lang="en-US" dirty="0"/>
          </a:p>
        </p:txBody>
      </p:sp>
      <p:sp>
        <p:nvSpPr>
          <p:cNvPr id="12"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 mn.gov/websiteurl</a:t>
            </a:r>
          </a:p>
        </p:txBody>
      </p:sp>
      <p:sp>
        <p:nvSpPr>
          <p:cNvPr id="6"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788" r:id="rId1"/>
    <p:sldLayoutId id="2147483799" r:id="rId2"/>
    <p:sldLayoutId id="2147483787" r:id="rId3"/>
    <p:sldLayoutId id="2147483795" r:id="rId4"/>
    <p:sldLayoutId id="2147483711" r:id="rId5"/>
    <p:sldLayoutId id="2147483712" r:id="rId6"/>
    <p:sldLayoutId id="2147483790" r:id="rId7"/>
    <p:sldLayoutId id="2147483789" r:id="rId8"/>
    <p:sldLayoutId id="2147483714" r:id="rId9"/>
    <p:sldLayoutId id="2147483738" r:id="rId10"/>
    <p:sldLayoutId id="2147483739" r:id="rId11"/>
    <p:sldLayoutId id="2147483780" r:id="rId12"/>
    <p:sldLayoutId id="2147483773" r:id="rId13"/>
    <p:sldLayoutId id="2147483800" r:id="rId14"/>
    <p:sldLayoutId id="2147483688" r:id="rId15"/>
    <p:sldLayoutId id="2147483801" r:id="rId16"/>
    <p:sldLayoutId id="2147483802" r:id="rId17"/>
    <p:sldLayoutId id="2147483803" r:id="rId18"/>
    <p:sldLayoutId id="2147483744" r:id="rId19"/>
    <p:sldLayoutId id="2147483793" r:id="rId20"/>
    <p:sldLayoutId id="2147483772" r:id="rId21"/>
    <p:sldLayoutId id="2147483767" r:id="rId22"/>
    <p:sldLayoutId id="2147483769" r:id="rId23"/>
    <p:sldLayoutId id="2147483771" r:id="rId24"/>
    <p:sldLayoutId id="2147483770" r:id="rId25"/>
    <p:sldLayoutId id="2147483732" r:id="rId26"/>
    <p:sldLayoutId id="2147483794" r:id="rId27"/>
    <p:sldLayoutId id="2147483733" r:id="rId28"/>
    <p:sldLayoutId id="2147483747" r:id="rId29"/>
    <p:sldLayoutId id="2147483818" r:id="rId30"/>
    <p:sldLayoutId id="2147483805" r:id="rId31"/>
    <p:sldLayoutId id="2147483806" r:id="rId32"/>
    <p:sldLayoutId id="2147483750" r:id="rId33"/>
    <p:sldLayoutId id="2147483765" r:id="rId34"/>
    <p:sldLayoutId id="2147483781" r:id="rId35"/>
    <p:sldLayoutId id="2147483809" r:id="rId36"/>
    <p:sldLayoutId id="2147483808" r:id="rId37"/>
    <p:sldLayoutId id="2147483807" r:id="rId38"/>
    <p:sldLayoutId id="2147483819" r:id="rId39"/>
    <p:sldLayoutId id="2147483754" r:id="rId40"/>
    <p:sldLayoutId id="2147483755" r:id="rId41"/>
    <p:sldLayoutId id="2147483759" r:id="rId42"/>
    <p:sldLayoutId id="2147483753" r:id="rId43"/>
    <p:sldLayoutId id="2147483763" r:id="rId44"/>
    <p:sldLayoutId id="2147483762" r:id="rId45"/>
    <p:sldLayoutId id="2147483758" r:id="rId46"/>
    <p:sldLayoutId id="2147483756" r:id="rId47"/>
    <p:sldLayoutId id="2147483798" r:id="rId48"/>
    <p:sldLayoutId id="2147483797" r:id="rId49"/>
  </p:sldLayoutIdLst>
  <p:hf hdr="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783"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2971"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160"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349"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pPr fontAlgn="base">
              <a:spcBef>
                <a:spcPct val="0"/>
              </a:spcBef>
              <a:spcAft>
                <a:spcPct val="0"/>
              </a:spcAft>
            </a:pPr>
            <a:r>
              <a:rPr lang="en-US" dirty="0">
                <a:solidFill>
                  <a:srgbClr val="000000"/>
                </a:solidFill>
                <a:latin typeface="Calibri" pitchFamily="34" charset="0"/>
                <a:cs typeface="Arial" charset="0"/>
              </a:rPr>
              <a:t>Optional Plan Title Here | www.MinnesotaGO.org</a:t>
            </a:r>
          </a:p>
        </p:txBody>
      </p:sp>
      <p:sp>
        <p:nvSpPr>
          <p:cNvPr id="6"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pPr fontAlgn="base">
              <a:spcBef>
                <a:spcPct val="0"/>
              </a:spcBef>
              <a:spcAft>
                <a:spcPct val="0"/>
              </a:spcAft>
            </a:pPr>
            <a:fld id="{48F63A3B-78C7-47BE-AE5E-E10140E04643}" type="slidenum">
              <a:rPr lang="en-US" smtClean="0">
                <a:solidFill>
                  <a:srgbClr val="000000"/>
                </a:solidFill>
                <a:latin typeface="Calibri" pitchFamily="34" charset="0"/>
                <a:cs typeface="Arial" charset="0"/>
              </a:rPr>
              <a:pPr fontAlgn="base">
                <a:spcBef>
                  <a:spcPct val="0"/>
                </a:spcBef>
                <a:spcAft>
                  <a:spcPct val="0"/>
                </a:spcAft>
              </a:pPr>
              <a:t>‹#›</a:t>
            </a:fld>
            <a:endParaRPr lang="en-US" dirty="0">
              <a:solidFill>
                <a:srgbClr val="000000"/>
              </a:solidFill>
              <a:latin typeface="Calibri" pitchFamily="34" charset="0"/>
              <a:cs typeface="Arial" charset="0"/>
            </a:endParaRPr>
          </a:p>
        </p:txBody>
      </p:sp>
    </p:spTree>
    <p:extLst>
      <p:ext uri="{BB962C8B-B14F-4D97-AF65-F5344CB8AC3E}">
        <p14:creationId xmlns:p14="http://schemas.microsoft.com/office/powerpoint/2010/main" val="1104152287"/>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 id="2147483840" r:id="rId18"/>
    <p:sldLayoutId id="2147483841" r:id="rId19"/>
    <p:sldLayoutId id="2147483842" r:id="rId20"/>
    <p:sldLayoutId id="2147483843" r:id="rId21"/>
    <p:sldLayoutId id="2147483844" r:id="rId22"/>
    <p:sldLayoutId id="2147483845" r:id="rId23"/>
    <p:sldLayoutId id="2147483846" r:id="rId24"/>
    <p:sldLayoutId id="2147483847" r:id="rId25"/>
    <p:sldLayoutId id="2147483848" r:id="rId26"/>
    <p:sldLayoutId id="2147483850" r:id="rId2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100000"/>
        </a:lnSpc>
        <a:spcBef>
          <a:spcPts val="750"/>
        </a:spcBef>
        <a:spcAft>
          <a:spcPts val="750"/>
        </a:spcAft>
        <a:buClr>
          <a:schemeClr val="accent1"/>
        </a:buClr>
        <a:buFont typeface="Arial" panose="020B0604020202020204" pitchFamily="34" charset="0"/>
        <a:buChar char="•"/>
        <a:defRPr sz="1875" kern="1200">
          <a:solidFill>
            <a:schemeClr val="tx1"/>
          </a:solidFill>
          <a:latin typeface="+mn-lt"/>
          <a:ea typeface="+mn-ea"/>
          <a:cs typeface="+mn-cs"/>
        </a:defRPr>
      </a:lvl1pPr>
      <a:lvl2pPr marL="5143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575" kern="1200">
          <a:solidFill>
            <a:schemeClr val="tx1"/>
          </a:solidFill>
          <a:latin typeface="+mn-lt"/>
          <a:ea typeface="+mn-ea"/>
          <a:cs typeface="+mn-cs"/>
        </a:defRPr>
      </a:lvl2pPr>
      <a:lvl3pPr marL="8572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1"/>
            <a:ext cx="9144000" cy="4773022"/>
          </a:xfrm>
        </p:spPr>
        <p:txBody>
          <a:bodyPr>
            <a:normAutofit/>
          </a:bodyPr>
          <a:lstStyle/>
          <a:p>
            <a:r>
              <a:rPr lang="en-US" sz="4000" dirty="0"/>
              <a:t>Governor’s Advisory Council on Connected and Automated Vehicles</a:t>
            </a:r>
            <a:br>
              <a:rPr lang="en-US" sz="4000" dirty="0"/>
            </a:br>
            <a:r>
              <a:rPr lang="en-US" sz="4000" dirty="0"/>
              <a:t/>
            </a:r>
            <a:br>
              <a:rPr lang="en-US" sz="4000" dirty="0"/>
            </a:br>
            <a:r>
              <a:rPr lang="en-US" sz="2800" dirty="0" smtClean="0"/>
              <a:t>Traffic Regulations &amp; Subcommittee</a:t>
            </a:r>
            <a:br>
              <a:rPr lang="en-US" sz="2800" dirty="0" smtClean="0"/>
            </a:br>
            <a:r>
              <a:rPr lang="en-US" sz="2800" dirty="0"/>
              <a:t/>
            </a:r>
            <a:br>
              <a:rPr lang="en-US" sz="2800" dirty="0"/>
            </a:br>
            <a:r>
              <a:rPr lang="en-US" sz="2800" dirty="0" smtClean="0"/>
              <a:t>Col. Matt Langer, Liaison</a:t>
            </a:r>
            <a:r>
              <a:rPr lang="en-US" sz="2800" dirty="0"/>
              <a:t/>
            </a:r>
            <a:br>
              <a:rPr lang="en-US" sz="2800" dirty="0"/>
            </a:br>
            <a:endParaRPr lang="en-US" sz="2800" dirty="0"/>
          </a:p>
        </p:txBody>
      </p:sp>
    </p:spTree>
    <p:extLst>
      <p:ext uri="{BB962C8B-B14F-4D97-AF65-F5344CB8AC3E}">
        <p14:creationId xmlns:p14="http://schemas.microsoft.com/office/powerpoint/2010/main" val="18672144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Subcommittee Goal</a:t>
            </a:r>
          </a:p>
        </p:txBody>
      </p:sp>
      <p:sp>
        <p:nvSpPr>
          <p:cNvPr id="3" name="Content Placeholder 2"/>
          <p:cNvSpPr>
            <a:spLocks noGrp="1"/>
          </p:cNvSpPr>
          <p:nvPr>
            <p:ph idx="1"/>
          </p:nvPr>
        </p:nvSpPr>
        <p:spPr/>
        <p:txBody>
          <a:bodyPr>
            <a:normAutofit/>
          </a:bodyPr>
          <a:lstStyle/>
          <a:p>
            <a:endParaRPr lang="en-US" sz="3200" dirty="0"/>
          </a:p>
          <a:p>
            <a:pPr marL="0" indent="0" algn="ctr">
              <a:buNone/>
            </a:pPr>
            <a:r>
              <a:rPr lang="en-US" sz="3200" dirty="0" smtClean="0"/>
              <a:t>To </a:t>
            </a:r>
            <a:r>
              <a:rPr lang="en-US" sz="3200" dirty="0"/>
              <a:t>develop recommendations for changes to statutes, rules and policies in the areas of traffic regulation, law enforcement and safety for the Governor’s Advisory Council on Connected and Automated Vehicles, and assist other Advisory Council subcommittees as needed. </a:t>
            </a:r>
            <a:endParaRPr lang="en-US" sz="3200" dirty="0">
              <a:cs typeface="Calibri" panose="020F0502020204030204" pitchFamily="34" charset="0"/>
            </a:endParaRPr>
          </a:p>
        </p:txBody>
      </p:sp>
    </p:spTree>
    <p:extLst>
      <p:ext uri="{BB962C8B-B14F-4D97-AF65-F5344CB8AC3E}">
        <p14:creationId xmlns:p14="http://schemas.microsoft.com/office/powerpoint/2010/main" val="2932377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General Themes</a:t>
            </a:r>
            <a:endParaRPr lang="en-US" sz="2700" dirty="0"/>
          </a:p>
        </p:txBody>
      </p:sp>
      <p:sp>
        <p:nvSpPr>
          <p:cNvPr id="3" name="Content Placeholder 2"/>
          <p:cNvSpPr>
            <a:spLocks noGrp="1"/>
          </p:cNvSpPr>
          <p:nvPr>
            <p:ph idx="1"/>
          </p:nvPr>
        </p:nvSpPr>
        <p:spPr>
          <a:xfrm>
            <a:off x="247135" y="1541930"/>
            <a:ext cx="8268215" cy="5106005"/>
          </a:xfrm>
        </p:spPr>
        <p:txBody>
          <a:bodyPr numCol="2">
            <a:noAutofit/>
          </a:bodyPr>
          <a:lstStyle/>
          <a:p>
            <a:r>
              <a:rPr lang="en-US" sz="2400" dirty="0" smtClean="0"/>
              <a:t>Safety</a:t>
            </a:r>
          </a:p>
          <a:p>
            <a:r>
              <a:rPr lang="en-US" sz="2400" dirty="0" smtClean="0"/>
              <a:t>Crash reporting</a:t>
            </a:r>
          </a:p>
          <a:p>
            <a:r>
              <a:rPr lang="en-US" sz="2400" dirty="0" smtClean="0"/>
              <a:t>Education</a:t>
            </a:r>
          </a:p>
          <a:p>
            <a:r>
              <a:rPr lang="en-US" sz="2400" dirty="0" smtClean="0"/>
              <a:t>Insurance</a:t>
            </a:r>
          </a:p>
          <a:p>
            <a:r>
              <a:rPr lang="en-US" sz="2400" dirty="0" smtClean="0"/>
              <a:t>Data</a:t>
            </a:r>
          </a:p>
          <a:p>
            <a:r>
              <a:rPr lang="en-US" sz="2400" dirty="0" smtClean="0"/>
              <a:t>Testing</a:t>
            </a:r>
          </a:p>
          <a:p>
            <a:r>
              <a:rPr lang="en-US" sz="2400" dirty="0" smtClean="0"/>
              <a:t>Public education and demonstrations</a:t>
            </a:r>
          </a:p>
          <a:p>
            <a:r>
              <a:rPr lang="en-US" sz="2400" dirty="0" smtClean="0"/>
              <a:t>Mobility</a:t>
            </a:r>
          </a:p>
          <a:p>
            <a:r>
              <a:rPr lang="en-US" sz="2400" dirty="0" smtClean="0"/>
              <a:t>Vulnerable road users/situations</a:t>
            </a:r>
          </a:p>
          <a:p>
            <a:r>
              <a:rPr lang="en-US" sz="2400" dirty="0" smtClean="0"/>
              <a:t>Licensing/driver training</a:t>
            </a:r>
          </a:p>
          <a:p>
            <a:r>
              <a:rPr lang="en-US" sz="2400" dirty="0" smtClean="0"/>
              <a:t>Platooning</a:t>
            </a:r>
          </a:p>
          <a:p>
            <a:r>
              <a:rPr lang="en-US" sz="2400" dirty="0" smtClean="0"/>
              <a:t>Continue work groups &amp; conversations</a:t>
            </a:r>
            <a:endParaRPr lang="en-US" sz="2400" dirty="0"/>
          </a:p>
        </p:txBody>
      </p:sp>
    </p:spTree>
    <p:extLst>
      <p:ext uri="{BB962C8B-B14F-4D97-AF65-F5344CB8AC3E}">
        <p14:creationId xmlns:p14="http://schemas.microsoft.com/office/powerpoint/2010/main" val="34535531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Considerations</a:t>
            </a:r>
            <a:endParaRPr lang="en-US" dirty="0"/>
          </a:p>
        </p:txBody>
      </p:sp>
      <p:sp>
        <p:nvSpPr>
          <p:cNvPr id="3" name="Content Placeholder 2"/>
          <p:cNvSpPr>
            <a:spLocks noGrp="1"/>
          </p:cNvSpPr>
          <p:nvPr>
            <p:ph idx="1"/>
          </p:nvPr>
        </p:nvSpPr>
        <p:spPr>
          <a:xfrm>
            <a:off x="143435" y="1470212"/>
            <a:ext cx="9000565" cy="5235388"/>
          </a:xfrm>
        </p:spPr>
        <p:txBody>
          <a:bodyPr>
            <a:normAutofit fontScale="77500" lnSpcReduction="20000"/>
          </a:bodyPr>
          <a:lstStyle/>
          <a:p>
            <a:pPr lvl="0"/>
            <a:r>
              <a:rPr lang="en-US" sz="2400" b="1" dirty="0" smtClean="0">
                <a:latin typeface="+mj-lt"/>
              </a:rPr>
              <a:t>Distinguish between Levels 3-5</a:t>
            </a:r>
            <a:r>
              <a:rPr lang="en-US" sz="2400" dirty="0" smtClean="0">
                <a:latin typeface="+mj-lt"/>
              </a:rPr>
              <a:t>. Regulations will depend on level of vehicle. Need to distinguish between Level 3, 4, and 5.</a:t>
            </a:r>
            <a:endParaRPr lang="en-US" sz="2400" dirty="0">
              <a:latin typeface="+mj-lt"/>
            </a:endParaRPr>
          </a:p>
          <a:p>
            <a:pPr lvl="0"/>
            <a:r>
              <a:rPr lang="en-US" sz="2400" b="1" dirty="0" smtClean="0">
                <a:latin typeface="+mj-lt"/>
              </a:rPr>
              <a:t>Technology advancements</a:t>
            </a:r>
            <a:r>
              <a:rPr lang="en-US" sz="2400" dirty="0" smtClean="0">
                <a:latin typeface="+mj-lt"/>
              </a:rPr>
              <a:t>. These recommendations will change with </a:t>
            </a:r>
            <a:r>
              <a:rPr lang="en-US" sz="2400" dirty="0">
                <a:latin typeface="+mj-lt"/>
              </a:rPr>
              <a:t>advancement of </a:t>
            </a:r>
            <a:r>
              <a:rPr lang="en-US" sz="2400" dirty="0" smtClean="0">
                <a:latin typeface="+mj-lt"/>
              </a:rPr>
              <a:t>automation.</a:t>
            </a:r>
            <a:endParaRPr lang="en-US" sz="2400" dirty="0">
              <a:latin typeface="+mj-lt"/>
            </a:endParaRPr>
          </a:p>
          <a:p>
            <a:pPr lvl="0"/>
            <a:r>
              <a:rPr lang="en-US" sz="2400" b="1" dirty="0" smtClean="0">
                <a:latin typeface="+mj-lt"/>
              </a:rPr>
              <a:t>Generational differences</a:t>
            </a:r>
            <a:r>
              <a:rPr lang="en-US" sz="2400" dirty="0" smtClean="0">
                <a:latin typeface="+mj-lt"/>
              </a:rPr>
              <a:t>. Need future conversations on how differently generations understand ownership and how they may – or may not – adopt CAV.</a:t>
            </a:r>
            <a:endParaRPr lang="en-US" sz="2400" dirty="0">
              <a:latin typeface="+mj-lt"/>
            </a:endParaRPr>
          </a:p>
          <a:p>
            <a:pPr lvl="0"/>
            <a:r>
              <a:rPr lang="en-US" sz="2400" b="1" dirty="0" smtClean="0">
                <a:latin typeface="+mj-lt"/>
              </a:rPr>
              <a:t>Training</a:t>
            </a:r>
            <a:r>
              <a:rPr lang="en-US" sz="2400" dirty="0" smtClean="0">
                <a:latin typeface="+mj-lt"/>
              </a:rPr>
              <a:t>. Who </a:t>
            </a:r>
            <a:r>
              <a:rPr lang="en-US" sz="2400" dirty="0">
                <a:latin typeface="+mj-lt"/>
              </a:rPr>
              <a:t>is responsible for training on technology?</a:t>
            </a:r>
          </a:p>
          <a:p>
            <a:pPr lvl="0"/>
            <a:r>
              <a:rPr lang="en-US" sz="2400" b="1" dirty="0" smtClean="0">
                <a:latin typeface="+mj-lt"/>
              </a:rPr>
              <a:t>Balance regulation with innovation</a:t>
            </a:r>
            <a:r>
              <a:rPr lang="en-US" sz="2400" dirty="0" smtClean="0">
                <a:latin typeface="+mj-lt"/>
              </a:rPr>
              <a:t>. The State should regulate and embrace CAV without impeding </a:t>
            </a:r>
            <a:r>
              <a:rPr lang="en-US" sz="2400" dirty="0">
                <a:latin typeface="+mj-lt"/>
              </a:rPr>
              <a:t>industry interest in serving our </a:t>
            </a:r>
            <a:r>
              <a:rPr lang="en-US" sz="2400" dirty="0" smtClean="0">
                <a:latin typeface="+mj-lt"/>
              </a:rPr>
              <a:t>citizens.</a:t>
            </a:r>
            <a:endParaRPr lang="en-US" sz="2400" dirty="0">
              <a:latin typeface="+mj-lt"/>
            </a:endParaRPr>
          </a:p>
          <a:p>
            <a:pPr lvl="0"/>
            <a:r>
              <a:rPr lang="en-US" sz="2400" b="1" dirty="0" smtClean="0">
                <a:latin typeface="+mj-lt"/>
              </a:rPr>
              <a:t>Uniformity</a:t>
            </a:r>
            <a:r>
              <a:rPr lang="en-US" sz="2400" dirty="0" smtClean="0">
                <a:latin typeface="+mj-lt"/>
              </a:rPr>
              <a:t>. Support uniformity </a:t>
            </a:r>
            <a:r>
              <a:rPr lang="en-US" sz="2400" dirty="0">
                <a:latin typeface="+mj-lt"/>
              </a:rPr>
              <a:t>and enforceability across various </a:t>
            </a:r>
            <a:r>
              <a:rPr lang="en-US" sz="2400" dirty="0" smtClean="0">
                <a:latin typeface="+mj-lt"/>
              </a:rPr>
              <a:t>jurisdictions.</a:t>
            </a:r>
            <a:endParaRPr lang="en-US" sz="2400" dirty="0">
              <a:latin typeface="+mj-lt"/>
            </a:endParaRPr>
          </a:p>
          <a:p>
            <a:pPr lvl="0"/>
            <a:r>
              <a:rPr lang="en-US" sz="2400" b="1" dirty="0" smtClean="0">
                <a:latin typeface="+mj-lt"/>
              </a:rPr>
              <a:t>Reciprocity</a:t>
            </a:r>
            <a:r>
              <a:rPr lang="en-US" sz="2400" dirty="0" smtClean="0">
                <a:latin typeface="+mj-lt"/>
              </a:rPr>
              <a:t>. Recognize </a:t>
            </a:r>
            <a:r>
              <a:rPr lang="en-US" sz="2400" dirty="0">
                <a:latin typeface="+mj-lt"/>
              </a:rPr>
              <a:t>other state’s existing or proposed </a:t>
            </a:r>
            <a:r>
              <a:rPr lang="en-US" sz="2400" dirty="0" smtClean="0">
                <a:latin typeface="+mj-lt"/>
              </a:rPr>
              <a:t>rules, licenses.</a:t>
            </a:r>
            <a:endParaRPr lang="en-US" sz="2400" dirty="0">
              <a:latin typeface="+mj-lt"/>
            </a:endParaRPr>
          </a:p>
          <a:p>
            <a:pPr lvl="0"/>
            <a:r>
              <a:rPr lang="en-US" sz="2400" b="1" dirty="0" smtClean="0">
                <a:latin typeface="+mj-lt"/>
              </a:rPr>
              <a:t>Ownership</a:t>
            </a:r>
            <a:r>
              <a:rPr lang="en-US" sz="2400" dirty="0" smtClean="0">
                <a:latin typeface="+mj-lt"/>
              </a:rPr>
              <a:t> questions. Who “owns” a CAV? Will this vary </a:t>
            </a:r>
            <a:r>
              <a:rPr lang="en-US" sz="2400" dirty="0">
                <a:latin typeface="+mj-lt"/>
              </a:rPr>
              <a:t>by urban </a:t>
            </a:r>
            <a:r>
              <a:rPr lang="en-US" sz="2400" dirty="0" smtClean="0">
                <a:latin typeface="+mj-lt"/>
              </a:rPr>
              <a:t>or rural differences?</a:t>
            </a:r>
            <a:endParaRPr lang="en-US" sz="2400" dirty="0">
              <a:latin typeface="+mj-lt"/>
            </a:endParaRPr>
          </a:p>
          <a:p>
            <a:endParaRPr lang="en-US" sz="2400" dirty="0">
              <a:latin typeface="+mj-lt"/>
            </a:endParaRPr>
          </a:p>
        </p:txBody>
      </p:sp>
    </p:spTree>
    <p:extLst>
      <p:ext uri="{BB962C8B-B14F-4D97-AF65-F5344CB8AC3E}">
        <p14:creationId xmlns:p14="http://schemas.microsoft.com/office/powerpoint/2010/main" val="26512914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Recommendation 1</a:t>
            </a:r>
            <a:endParaRPr lang="en-US" dirty="0"/>
          </a:p>
        </p:txBody>
      </p:sp>
      <p:sp>
        <p:nvSpPr>
          <p:cNvPr id="3" name="Content Placeholder 2"/>
          <p:cNvSpPr>
            <a:spLocks noGrp="1"/>
          </p:cNvSpPr>
          <p:nvPr>
            <p:ph idx="1"/>
          </p:nvPr>
        </p:nvSpPr>
        <p:spPr>
          <a:xfrm>
            <a:off x="689674" y="2045777"/>
            <a:ext cx="7764651" cy="4812223"/>
          </a:xfrm>
        </p:spPr>
        <p:txBody>
          <a:bodyPr>
            <a:noAutofit/>
          </a:bodyPr>
          <a:lstStyle/>
          <a:p>
            <a:pPr marL="0" lvl="0" indent="0">
              <a:buNone/>
            </a:pPr>
            <a:r>
              <a:rPr lang="en-US" sz="3600" b="1" dirty="0" smtClean="0"/>
              <a:t>Data:</a:t>
            </a:r>
            <a:r>
              <a:rPr lang="en-US" sz="3600" dirty="0" smtClean="0"/>
              <a:t> Minnesota needs to determine what, if any, data should be collected specific to CAV.</a:t>
            </a:r>
            <a:endParaRPr lang="en-US" sz="3600" dirty="0"/>
          </a:p>
        </p:txBody>
      </p:sp>
    </p:spTree>
    <p:extLst>
      <p:ext uri="{BB962C8B-B14F-4D97-AF65-F5344CB8AC3E}">
        <p14:creationId xmlns:p14="http://schemas.microsoft.com/office/powerpoint/2010/main" val="23074798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Recommendation 2 </a:t>
            </a:r>
            <a:endParaRPr lang="en-US" dirty="0"/>
          </a:p>
        </p:txBody>
      </p:sp>
      <p:sp>
        <p:nvSpPr>
          <p:cNvPr id="3" name="Content Placeholder 2"/>
          <p:cNvSpPr>
            <a:spLocks noGrp="1"/>
          </p:cNvSpPr>
          <p:nvPr>
            <p:ph idx="1"/>
          </p:nvPr>
        </p:nvSpPr>
        <p:spPr>
          <a:xfrm>
            <a:off x="301206" y="2023989"/>
            <a:ext cx="8728197" cy="4969052"/>
          </a:xfrm>
        </p:spPr>
        <p:txBody>
          <a:bodyPr>
            <a:noAutofit/>
          </a:bodyPr>
          <a:lstStyle/>
          <a:p>
            <a:pPr marL="0" lvl="0" indent="0">
              <a:buNone/>
            </a:pPr>
            <a:r>
              <a:rPr lang="en-US" sz="3600" b="1" dirty="0">
                <a:latin typeface="Arial" panose="020B0604020202020204" pitchFamily="34" charset="0"/>
                <a:cs typeface="Arial" panose="020B0604020202020204" pitchFamily="34" charset="0"/>
              </a:rPr>
              <a:t>Training and </a:t>
            </a:r>
            <a:r>
              <a:rPr lang="en-US" sz="3600" b="1" dirty="0" smtClean="0">
                <a:latin typeface="Arial" panose="020B0604020202020204" pitchFamily="34" charset="0"/>
                <a:cs typeface="Arial" panose="020B0604020202020204" pitchFamily="34" charset="0"/>
              </a:rPr>
              <a:t>Education:</a:t>
            </a:r>
            <a:r>
              <a:rPr lang="en-US" sz="3600" dirty="0" smtClean="0">
                <a:latin typeface="Arial" panose="020B0604020202020204" pitchFamily="34" charset="0"/>
                <a:cs typeface="Arial" panose="020B0604020202020204" pitchFamily="34" charset="0"/>
              </a:rPr>
              <a:t> </a:t>
            </a:r>
            <a:r>
              <a:rPr lang="en-US" sz="3600" dirty="0">
                <a:latin typeface="Arial" panose="020B0604020202020204" pitchFamily="34" charset="0"/>
                <a:cs typeface="Arial" panose="020B0604020202020204" pitchFamily="34" charset="0"/>
              </a:rPr>
              <a:t>Minnesota should study, review, and revise whether any training for CAV is </a:t>
            </a:r>
            <a:r>
              <a:rPr lang="en-US" sz="3600" dirty="0" smtClean="0">
                <a:latin typeface="Arial" panose="020B0604020202020204" pitchFamily="34" charset="0"/>
                <a:cs typeface="Arial" panose="020B0604020202020204" pitchFamily="34" charset="0"/>
              </a:rPr>
              <a:t>required.</a:t>
            </a:r>
            <a:endParaRPr lang="en-US" sz="36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8F63A3B-78C7-47BE-AE5E-E10140E04643}" type="slidenum">
              <a:rPr lang="en-US" smtClean="0"/>
              <a:t>6</a:t>
            </a:fld>
            <a:endParaRPr lang="en-US" dirty="0"/>
          </a:p>
        </p:txBody>
      </p:sp>
    </p:spTree>
    <p:extLst>
      <p:ext uri="{BB962C8B-B14F-4D97-AF65-F5344CB8AC3E}">
        <p14:creationId xmlns:p14="http://schemas.microsoft.com/office/powerpoint/2010/main" val="19760329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F78442-B0B6-4E12-AF8D-E97C52085263}"/>
              </a:ext>
            </a:extLst>
          </p:cNvPr>
          <p:cNvSpPr>
            <a:spLocks noGrp="1"/>
          </p:cNvSpPr>
          <p:nvPr>
            <p:ph type="title"/>
          </p:nvPr>
        </p:nvSpPr>
        <p:spPr/>
        <p:txBody>
          <a:bodyPr>
            <a:normAutofit/>
          </a:bodyPr>
          <a:lstStyle/>
          <a:p>
            <a:r>
              <a:rPr lang="en-US" dirty="0" smtClean="0"/>
              <a:t>Recommendation 3</a:t>
            </a:r>
            <a:endParaRPr lang="en-US" sz="2700" dirty="0"/>
          </a:p>
        </p:txBody>
      </p:sp>
      <p:sp>
        <p:nvSpPr>
          <p:cNvPr id="3" name="Content Placeholder 2">
            <a:extLst>
              <a:ext uri="{FF2B5EF4-FFF2-40B4-BE49-F238E27FC236}">
                <a16:creationId xmlns="" xmlns:a16="http://schemas.microsoft.com/office/drawing/2014/main" id="{719B32C2-F7E4-40DA-A56D-E0E3241E413B}"/>
              </a:ext>
            </a:extLst>
          </p:cNvPr>
          <p:cNvSpPr>
            <a:spLocks noGrp="1"/>
          </p:cNvSpPr>
          <p:nvPr>
            <p:ph idx="1"/>
          </p:nvPr>
        </p:nvSpPr>
        <p:spPr>
          <a:xfrm>
            <a:off x="461559" y="2246366"/>
            <a:ext cx="8220882" cy="4611634"/>
          </a:xfrm>
        </p:spPr>
        <p:txBody>
          <a:bodyPr>
            <a:noAutofit/>
          </a:bodyPr>
          <a:lstStyle/>
          <a:p>
            <a:pPr marL="0" lvl="0" indent="0">
              <a:buNone/>
            </a:pPr>
            <a:r>
              <a:rPr lang="en-US" sz="3600" dirty="0" smtClean="0"/>
              <a:t>Minnesota needs public education to build public trust on CAV.</a:t>
            </a:r>
            <a:endParaRPr lang="en-US" sz="3600" dirty="0"/>
          </a:p>
        </p:txBody>
      </p:sp>
    </p:spTree>
    <p:extLst>
      <p:ext uri="{BB962C8B-B14F-4D97-AF65-F5344CB8AC3E}">
        <p14:creationId xmlns:p14="http://schemas.microsoft.com/office/powerpoint/2010/main" val="3860433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F78442-B0B6-4E12-AF8D-E97C52085263}"/>
              </a:ext>
            </a:extLst>
          </p:cNvPr>
          <p:cNvSpPr>
            <a:spLocks noGrp="1"/>
          </p:cNvSpPr>
          <p:nvPr>
            <p:ph type="title"/>
          </p:nvPr>
        </p:nvSpPr>
        <p:spPr/>
        <p:txBody>
          <a:bodyPr>
            <a:normAutofit/>
          </a:bodyPr>
          <a:lstStyle/>
          <a:p>
            <a:r>
              <a:rPr lang="en-US" dirty="0" smtClean="0"/>
              <a:t>Recommendation 4</a:t>
            </a:r>
            <a:endParaRPr lang="en-US" sz="2700" dirty="0"/>
          </a:p>
        </p:txBody>
      </p:sp>
      <p:sp>
        <p:nvSpPr>
          <p:cNvPr id="3" name="Content Placeholder 2">
            <a:extLst>
              <a:ext uri="{FF2B5EF4-FFF2-40B4-BE49-F238E27FC236}">
                <a16:creationId xmlns="" xmlns:a16="http://schemas.microsoft.com/office/drawing/2014/main" id="{719B32C2-F7E4-40DA-A56D-E0E3241E413B}"/>
              </a:ext>
            </a:extLst>
          </p:cNvPr>
          <p:cNvSpPr>
            <a:spLocks noGrp="1"/>
          </p:cNvSpPr>
          <p:nvPr>
            <p:ph idx="1"/>
          </p:nvPr>
        </p:nvSpPr>
        <p:spPr>
          <a:xfrm>
            <a:off x="461559" y="1921565"/>
            <a:ext cx="8220882" cy="4611634"/>
          </a:xfrm>
        </p:spPr>
        <p:txBody>
          <a:bodyPr>
            <a:noAutofit/>
          </a:bodyPr>
          <a:lstStyle/>
          <a:p>
            <a:pPr marL="0" indent="0">
              <a:buNone/>
            </a:pPr>
            <a:r>
              <a:rPr lang="en-US" sz="3600" dirty="0" smtClean="0">
                <a:latin typeface="Arial" panose="020B0604020202020204" pitchFamily="34" charset="0"/>
                <a:cs typeface="Arial" panose="020B0604020202020204" pitchFamily="34" charset="0"/>
              </a:rPr>
              <a:t>CAV technology is going to be helpful for all drivers, and especially vulnerable road users. </a:t>
            </a:r>
          </a:p>
        </p:txBody>
      </p:sp>
    </p:spTree>
    <p:extLst>
      <p:ext uri="{BB962C8B-B14F-4D97-AF65-F5344CB8AC3E}">
        <p14:creationId xmlns:p14="http://schemas.microsoft.com/office/powerpoint/2010/main" val="1619725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Recommendation 5</a:t>
            </a:r>
            <a:endParaRPr lang="en-US" dirty="0"/>
          </a:p>
        </p:txBody>
      </p:sp>
      <p:sp>
        <p:nvSpPr>
          <p:cNvPr id="3" name="Content Placeholder 2"/>
          <p:cNvSpPr>
            <a:spLocks noGrp="1"/>
          </p:cNvSpPr>
          <p:nvPr>
            <p:ph idx="1"/>
          </p:nvPr>
        </p:nvSpPr>
        <p:spPr/>
        <p:txBody>
          <a:bodyPr>
            <a:normAutofit/>
          </a:bodyPr>
          <a:lstStyle/>
          <a:p>
            <a:pPr marL="0" lvl="0" indent="0">
              <a:buNone/>
            </a:pPr>
            <a:r>
              <a:rPr lang="en-US" sz="3600" dirty="0">
                <a:latin typeface="Arial" panose="020B0604020202020204" pitchFamily="34" charset="0"/>
                <a:cs typeface="Arial" panose="020B0604020202020204" pitchFamily="34" charset="0"/>
              </a:rPr>
              <a:t>Establish a workgroup to research all laws and regulations related to these issues to determine what, if anything, needs to change</a:t>
            </a:r>
            <a:r>
              <a:rPr lang="en-US" sz="3600" dirty="0" smtClean="0">
                <a:latin typeface="Arial" panose="020B0604020202020204" pitchFamily="34" charset="0"/>
                <a:cs typeface="Arial" panose="020B0604020202020204" pitchFamily="34" charset="0"/>
              </a:rPr>
              <a:t>.</a:t>
            </a:r>
          </a:p>
        </p:txBody>
      </p:sp>
      <p:sp>
        <p:nvSpPr>
          <p:cNvPr id="4" name="Slide Number Placeholder 3"/>
          <p:cNvSpPr>
            <a:spLocks noGrp="1"/>
          </p:cNvSpPr>
          <p:nvPr>
            <p:ph type="sldNum" sz="quarter" idx="12"/>
          </p:nvPr>
        </p:nvSpPr>
        <p:spPr/>
        <p:txBody>
          <a:bodyPr/>
          <a:lstStyle/>
          <a:p>
            <a:fld id="{48F63A3B-78C7-47BE-AE5E-E10140E04643}" type="slidenum">
              <a:rPr lang="en-US" smtClean="0"/>
              <a:t>9</a:t>
            </a:fld>
            <a:endParaRPr lang="en-US" dirty="0"/>
          </a:p>
        </p:txBody>
      </p:sp>
    </p:spTree>
    <p:extLst>
      <p:ext uri="{BB962C8B-B14F-4D97-AF65-F5344CB8AC3E}">
        <p14:creationId xmlns:p14="http://schemas.microsoft.com/office/powerpoint/2010/main" val="3677018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a:xfrm>
            <a:off x="0" y="1651381"/>
            <a:ext cx="9144000" cy="1733267"/>
          </a:xfrm>
        </p:spPr>
        <p:txBody>
          <a:bodyPr/>
          <a:lstStyle/>
          <a:p>
            <a:r>
              <a:rPr lang="en-US" sz="6000" dirty="0"/>
              <a:t>Thank you</a:t>
            </a:r>
          </a:p>
        </p:txBody>
      </p:sp>
      <p:sp>
        <p:nvSpPr>
          <p:cNvPr id="12" name="Text Placeholder 7"/>
          <p:cNvSpPr>
            <a:spLocks noGrp="1"/>
          </p:cNvSpPr>
          <p:nvPr>
            <p:ph type="body" sz="quarter" idx="13"/>
          </p:nvPr>
        </p:nvSpPr>
        <p:spPr>
          <a:xfrm>
            <a:off x="1381328" y="3473354"/>
            <a:ext cx="6342433" cy="3065562"/>
          </a:xfrm>
        </p:spPr>
        <p:txBody>
          <a:bodyPr>
            <a:normAutofit/>
          </a:bodyPr>
          <a:lstStyle/>
          <a:p>
            <a:r>
              <a:rPr lang="en-US" sz="2700" b="1" dirty="0" smtClean="0"/>
              <a:t>Colonel Matt Langer</a:t>
            </a:r>
          </a:p>
          <a:p>
            <a:r>
              <a:rPr lang="en-US" sz="2700" b="1" dirty="0" smtClean="0"/>
              <a:t>Minnesota State Patrol</a:t>
            </a:r>
            <a:endParaRPr lang="en-US" sz="2700" b="1" dirty="0"/>
          </a:p>
        </p:txBody>
      </p:sp>
      <p:sp>
        <p:nvSpPr>
          <p:cNvPr id="6" name="Slide Number Placeholder 5"/>
          <p:cNvSpPr>
            <a:spLocks noGrp="1"/>
          </p:cNvSpPr>
          <p:nvPr>
            <p:ph type="sldNum" sz="quarter" idx="11"/>
          </p:nvPr>
        </p:nvSpPr>
        <p:spPr/>
        <p:txBody>
          <a:bodyPr/>
          <a:lstStyle/>
          <a:p>
            <a:fld id="{48F63A3B-78C7-47BE-AE5E-E10140E04643}" type="slidenum">
              <a:rPr lang="en-US" smtClean="0"/>
              <a:pPr/>
              <a:t>10</a:t>
            </a:fld>
            <a:endParaRPr lang="en-US" dirty="0"/>
          </a:p>
        </p:txBody>
      </p:sp>
    </p:spTree>
    <p:extLst>
      <p:ext uri="{BB962C8B-B14F-4D97-AF65-F5344CB8AC3E}">
        <p14:creationId xmlns:p14="http://schemas.microsoft.com/office/powerpoint/2010/main" val="1814394009"/>
      </p:ext>
    </p:extLst>
  </p:cSld>
  <p:clrMapOvr>
    <a:masterClrMapping/>
  </p:clrMapOvr>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N.IT" id="{43004C98-5B53-4D58-92B4-D334E886AB92}" vid="{BCC84AB3-760B-4B29-9458-5FA6845EC3C2}"/>
    </a:ext>
  </a:extLst>
</a:theme>
</file>

<file path=ppt/theme/theme2.xml><?xml version="1.0" encoding="utf-8"?>
<a:theme xmlns:a="http://schemas.openxmlformats.org/drawingml/2006/main" name="MinnesotaGOPPT">
  <a:themeElements>
    <a:clrScheme name="MinnesotaGO 3.0">
      <a:dk1>
        <a:srgbClr val="003865"/>
      </a:dk1>
      <a:lt1>
        <a:srgbClr val="FFFFFF"/>
      </a:lt1>
      <a:dk2>
        <a:srgbClr val="000000"/>
      </a:dk2>
      <a:lt2>
        <a:srgbClr val="DDDDDA"/>
      </a:lt2>
      <a:accent1>
        <a:srgbClr val="003865"/>
      </a:accent1>
      <a:accent2>
        <a:srgbClr val="FAA633"/>
      </a:accent2>
      <a:accent3>
        <a:srgbClr val="049FDA"/>
      </a:accent3>
      <a:accent4>
        <a:srgbClr val="78BE21"/>
      </a:accent4>
      <a:accent5>
        <a:srgbClr val="EE3423"/>
      </a:accent5>
      <a:accent6>
        <a:srgbClr val="7481BE"/>
      </a:accent6>
      <a:hlink>
        <a:srgbClr val="049FDA"/>
      </a:hlink>
      <a:folHlink>
        <a:srgbClr val="049FD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nGOPowerPoint_New.potx" id="{77808AFC-B8B6-453C-9FF5-37F09B83425E}" vid="{402980E5-5973-40D8-AF98-E733D2EAEDF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0DFDE64AAE0974A8908DD3553DDBF03" ma:contentTypeVersion="0" ma:contentTypeDescription="Create a new document." ma:contentTypeScope="" ma:versionID="46a287b4c15f326c72e9d063441dc05c">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1B02A75-BCB0-4986-B381-502234F6C7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5E8389D6-E0FD-469D-8587-EA39AB285030}">
  <ds:schemaRef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infopath/2007/PartnerControl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3B153553-7048-44C0-962D-31C90BA4FF7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MN.IT</Template>
  <TotalTime>35293</TotalTime>
  <Words>890</Words>
  <Application>Microsoft Office PowerPoint</Application>
  <PresentationFormat>On-screen Show (4:3)</PresentationFormat>
  <Paragraphs>84</Paragraphs>
  <Slides>10</Slides>
  <Notes>8</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10</vt:i4>
      </vt:variant>
    </vt:vector>
  </HeadingPairs>
  <TitlesOfParts>
    <vt:vector size="15" baseType="lpstr">
      <vt:lpstr>Arial</vt:lpstr>
      <vt:lpstr>Calibri</vt:lpstr>
      <vt:lpstr>NeueHaasGroteskText Std</vt:lpstr>
      <vt:lpstr>MN.IT</vt:lpstr>
      <vt:lpstr>MinnesotaGOPPT</vt:lpstr>
      <vt:lpstr>Governor’s Advisory Council on Connected and Automated Vehicles  Traffic Regulations &amp; Subcommittee  Col. Matt Langer, Liaison </vt:lpstr>
      <vt:lpstr>Subcommittee Goal</vt:lpstr>
      <vt:lpstr>General Themes</vt:lpstr>
      <vt:lpstr>Considerations</vt:lpstr>
      <vt:lpstr>Recommendation 1</vt:lpstr>
      <vt:lpstr>Recommendation 2 </vt:lpstr>
      <vt:lpstr>Recommendation 3</vt:lpstr>
      <vt:lpstr>Recommendation 4</vt:lpstr>
      <vt:lpstr>Recommendation 5</vt:lpstr>
      <vt:lpstr>Thank you</vt:lpstr>
    </vt:vector>
  </TitlesOfParts>
  <Company>State of Minnesota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of Minnesota Sample PowerPoint Template</dc:title>
  <dc:subject>PowerPoint Template</dc:subject>
  <dc:creator>MN.IT Services Communications</dc:creator>
  <cp:keywords>PowerPoint, Template</cp:keywords>
  <dc:description>Version 1.1, Released 8-2016</dc:description>
  <cp:lastModifiedBy>Hietpas, Jay (DOT)</cp:lastModifiedBy>
  <cp:revision>1020</cp:revision>
  <cp:lastPrinted>2018-09-17T18:55:35Z</cp:lastPrinted>
  <dcterms:created xsi:type="dcterms:W3CDTF">2016-01-06T16:54:03Z</dcterms:created>
  <dcterms:modified xsi:type="dcterms:W3CDTF">2018-09-27T18:19:17Z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0x01010090DFDE64AAE0974A8908DD3553DDBF03</vt:lpwstr>
  </property>
</Properties>
</file>